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drawings/drawing1.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handoutMasterIdLst>
    <p:handoutMasterId r:id="rId47"/>
  </p:handoutMasterIdLst>
  <p:sldIdLst>
    <p:sldId id="329" r:id="rId2"/>
    <p:sldId id="3247" r:id="rId3"/>
    <p:sldId id="3238" r:id="rId4"/>
    <p:sldId id="311" r:id="rId5"/>
    <p:sldId id="411" r:id="rId6"/>
    <p:sldId id="635" r:id="rId7"/>
    <p:sldId id="306" r:id="rId8"/>
    <p:sldId id="355" r:id="rId9"/>
    <p:sldId id="379" r:id="rId10"/>
    <p:sldId id="378" r:id="rId11"/>
    <p:sldId id="413" r:id="rId12"/>
    <p:sldId id="3250" r:id="rId13"/>
    <p:sldId id="397" r:id="rId14"/>
    <p:sldId id="307" r:id="rId15"/>
    <p:sldId id="475" r:id="rId16"/>
    <p:sldId id="449" r:id="rId17"/>
    <p:sldId id="3224" r:id="rId18"/>
    <p:sldId id="3267" r:id="rId19"/>
    <p:sldId id="421" r:id="rId20"/>
    <p:sldId id="417" r:id="rId21"/>
    <p:sldId id="634" r:id="rId22"/>
    <p:sldId id="3253" r:id="rId23"/>
    <p:sldId id="3246" r:id="rId24"/>
    <p:sldId id="416" r:id="rId25"/>
    <p:sldId id="3271" r:id="rId26"/>
    <p:sldId id="3276" r:id="rId27"/>
    <p:sldId id="3277" r:id="rId28"/>
    <p:sldId id="3268" r:id="rId29"/>
    <p:sldId id="3269" r:id="rId30"/>
    <p:sldId id="3270" r:id="rId31"/>
    <p:sldId id="3272" r:id="rId32"/>
    <p:sldId id="408" r:id="rId33"/>
    <p:sldId id="353" r:id="rId34"/>
    <p:sldId id="3236" r:id="rId35"/>
    <p:sldId id="3273" r:id="rId36"/>
    <p:sldId id="3228" r:id="rId37"/>
    <p:sldId id="3274" r:id="rId38"/>
    <p:sldId id="636" r:id="rId39"/>
    <p:sldId id="3275" r:id="rId40"/>
    <p:sldId id="644" r:id="rId41"/>
    <p:sldId id="3223" r:id="rId42"/>
    <p:sldId id="401" r:id="rId43"/>
    <p:sldId id="431" r:id="rId44"/>
    <p:sldId id="348" r:id="rId45"/>
  </p:sldIdLst>
  <p:sldSz cx="9144000" cy="6858000" type="screen4x3"/>
  <p:notesSz cx="7102475" cy="9388475"/>
  <p:defaultTextStyle>
    <a:defPPr>
      <a:defRPr lang="en-US"/>
    </a:defPPr>
    <a:lvl1pPr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6A9"/>
    <a:srgbClr val="006647"/>
    <a:srgbClr val="7E8034"/>
    <a:srgbClr val="FFFFFF"/>
    <a:srgbClr val="71217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321" autoAdjust="0"/>
    <p:restoredTop sz="95097" autoAdjust="0"/>
  </p:normalViewPr>
  <p:slideViewPr>
    <p:cSldViewPr snapToGrid="0" snapToObjects="1">
      <p:cViewPr varScale="1">
        <p:scale>
          <a:sx n="124" d="100"/>
          <a:sy n="124" d="100"/>
        </p:scale>
        <p:origin x="784" y="22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38" d="100"/>
          <a:sy n="38" d="100"/>
        </p:scale>
        <p:origin x="2335" y="62"/>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bcraig\AppData\Local\Microsoft\Windows\INetCache\Content.Outlook\C98VJO96\CARLI%20Funding%20FY%201978_FY%202022%20August%2010%20202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915698425854915E-2"/>
          <c:y val="2.5989683528500281E-2"/>
          <c:w val="0.88805031960932734"/>
          <c:h val="0.91221451097216311"/>
        </c:manualLayout>
      </c:layout>
      <c:barChart>
        <c:barDir val="col"/>
        <c:grouping val="clustered"/>
        <c:varyColors val="0"/>
        <c:dLbls>
          <c:dLblPos val="outEnd"/>
          <c:showLegendKey val="0"/>
          <c:showVal val="1"/>
          <c:showCatName val="0"/>
          <c:showSerName val="0"/>
          <c:showPercent val="0"/>
          <c:showBubbleSize val="0"/>
        </c:dLbls>
        <c:gapWidth val="219"/>
        <c:overlap val="-27"/>
        <c:axId val="661287752"/>
        <c:axId val="661288080"/>
        <c:extLs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'CARLI Funding_Detail'!$AJ$1:$AT$1</c15:sqref>
                        </c15:formulaRef>
                      </c:ext>
                    </c:extLst>
                    <c:strCache>
                      <c:ptCount val="11"/>
                      <c:pt idx="0">
                        <c:v>FY 2012</c:v>
                      </c:pt>
                      <c:pt idx="1">
                        <c:v>FY 2013</c:v>
                      </c:pt>
                      <c:pt idx="2">
                        <c:v>FY 2014</c:v>
                      </c:pt>
                      <c:pt idx="3">
                        <c:v>FY 2015</c:v>
                      </c:pt>
                      <c:pt idx="4">
                        <c:v>FY 2016</c:v>
                      </c:pt>
                      <c:pt idx="5">
                        <c:v>FY 2017</c:v>
                      </c:pt>
                      <c:pt idx="6">
                        <c:v>FY 2018</c:v>
                      </c:pt>
                      <c:pt idx="7">
                        <c:v>FY 2019</c:v>
                      </c:pt>
                      <c:pt idx="8">
                        <c:v>FY 2020</c:v>
                      </c:pt>
                      <c:pt idx="9">
                        <c:v>FY 2021</c:v>
                      </c:pt>
                      <c:pt idx="10">
                        <c:v>FY 2022</c:v>
                      </c:pt>
                    </c:strCache>
                  </c:strRef>
                </c:cat>
                <c:val>
                  <c:numRef>
                    <c:extLst>
                      <c:ext uri="{02D57815-91ED-43cb-92C2-25804820EDAC}">
                        <c15:formulaRef>
                          <c15:sqref>'CARLI Funding_Detail'!$AJ$2:$AT$2</c15:sqref>
                        </c15:formulaRef>
                      </c:ext>
                    </c:extLst>
                    <c:numCache>
                      <c:formatCode>General</c:formatCode>
                      <c:ptCount val="11"/>
                    </c:numCache>
                  </c:numRef>
                </c:val>
                <c:extLst>
                  <c:ext xmlns:c16="http://schemas.microsoft.com/office/drawing/2014/chart" uri="{C3380CC4-5D6E-409C-BE32-E72D297353CC}">
                    <c16:uniqueId val="{00000001-91C9-4839-97E9-D91621FD43E9}"/>
                  </c:ext>
                </c:extLst>
              </c15:ser>
            </c15:filteredBarSeries>
          </c:ext>
        </c:extLst>
      </c:barChart>
      <c:catAx>
        <c:axId val="661287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661288080"/>
        <c:crosses val="autoZero"/>
        <c:auto val="1"/>
        <c:lblAlgn val="ctr"/>
        <c:lblOffset val="100"/>
        <c:noMultiLvlLbl val="0"/>
      </c:catAx>
      <c:valAx>
        <c:axId val="66128808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_);\(&quot;$&quot;#,##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661287752"/>
        <c:crosses val="autoZero"/>
        <c:crossBetween val="between"/>
      </c:valAx>
      <c:spPr>
        <a:noFill/>
        <a:ln w="25400">
          <a:noFill/>
        </a:ln>
        <a:effectLst/>
      </c:spPr>
    </c:plotArea>
    <c:plotVisOnly val="1"/>
    <c:dispBlanksAs val="gap"/>
    <c:showDLblsOverMax val="0"/>
  </c:chart>
  <c:spPr>
    <a:noFill/>
    <a:ln>
      <a:noFill/>
    </a:ln>
    <a:effectLst/>
  </c:spPr>
  <c:txPr>
    <a:bodyPr/>
    <a:lstStyle/>
    <a:p>
      <a:pPr>
        <a:defRPr sz="1400" b="1">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chemeClr val="accent1"/>
                </a:solidFill>
              </a:defRPr>
            </a:pPr>
            <a:r>
              <a:rPr lang="en-US" sz="1400">
                <a:solidFill>
                  <a:schemeClr val="accent1"/>
                </a:solidFill>
              </a:rPr>
              <a:t>CARLI State Funding Allocations</a:t>
            </a:r>
          </a:p>
          <a:p>
            <a:pPr>
              <a:defRPr>
                <a:solidFill>
                  <a:schemeClr val="accent1"/>
                </a:solidFill>
              </a:defRPr>
            </a:pPr>
            <a:r>
              <a:rPr lang="en-US" sz="1400">
                <a:solidFill>
                  <a:schemeClr val="accent1"/>
                </a:solidFill>
              </a:rPr>
              <a:t>FY 2013 - FY 2023</a:t>
            </a:r>
          </a:p>
          <a:p>
            <a:pPr>
              <a:defRPr>
                <a:solidFill>
                  <a:schemeClr val="accent1"/>
                </a:solidFill>
              </a:defRPr>
            </a:pPr>
            <a:endParaRPr lang="en-US" sz="1100" i="1">
              <a:solidFill>
                <a:schemeClr val="accent1"/>
              </a:solidFill>
            </a:endParaRPr>
          </a:p>
        </c:rich>
      </c:tx>
      <c:layout>
        <c:manualLayout>
          <c:xMode val="edge"/>
          <c:yMode val="edge"/>
          <c:x val="0.39367134716047586"/>
          <c:y val="3.435907557910485E-2"/>
        </c:manualLayout>
      </c:layout>
      <c:overlay val="0"/>
    </c:title>
    <c:autoTitleDeleted val="0"/>
    <c:plotArea>
      <c:layout>
        <c:manualLayout>
          <c:layoutTarget val="inner"/>
          <c:xMode val="edge"/>
          <c:yMode val="edge"/>
          <c:x val="7.3223841794504765E-2"/>
          <c:y val="0.15403697672812694"/>
          <c:w val="0.90479537065059579"/>
          <c:h val="0.79342950980234916"/>
        </c:manualLayout>
      </c:layout>
      <c:barChart>
        <c:barDir val="col"/>
        <c:grouping val="clustered"/>
        <c:varyColors val="0"/>
        <c:ser>
          <c:idx val="0"/>
          <c:order val="0"/>
          <c:spPr>
            <a:solidFill>
              <a:srgbClr val="245D88"/>
            </a:solidFill>
          </c:spPr>
          <c:invertIfNegative val="0"/>
          <c:dPt>
            <c:idx val="5"/>
            <c:invertIfNegative val="0"/>
            <c:bubble3D val="0"/>
            <c:extLst>
              <c:ext xmlns:c16="http://schemas.microsoft.com/office/drawing/2014/chart" uri="{C3380CC4-5D6E-409C-BE32-E72D297353CC}">
                <c16:uniqueId val="{00000000-A93D-4FE1-8733-3D85BEFEF2D7}"/>
              </c:ext>
            </c:extLst>
          </c:dPt>
          <c:dPt>
            <c:idx val="6"/>
            <c:invertIfNegative val="0"/>
            <c:bubble3D val="0"/>
            <c:extLst>
              <c:ext xmlns:c16="http://schemas.microsoft.com/office/drawing/2014/chart" uri="{C3380CC4-5D6E-409C-BE32-E72D297353CC}">
                <c16:uniqueId val="{00000001-A93D-4FE1-8733-3D85BEFEF2D7}"/>
              </c:ext>
            </c:extLst>
          </c:dPt>
          <c:dPt>
            <c:idx val="7"/>
            <c:invertIfNegative val="0"/>
            <c:bubble3D val="0"/>
            <c:extLst>
              <c:ext xmlns:c16="http://schemas.microsoft.com/office/drawing/2014/chart" uri="{C3380CC4-5D6E-409C-BE32-E72D297353CC}">
                <c16:uniqueId val="{00000002-A93D-4FE1-8733-3D85BEFEF2D7}"/>
              </c:ext>
            </c:extLst>
          </c:dPt>
          <c:dPt>
            <c:idx val="8"/>
            <c:invertIfNegative val="0"/>
            <c:bubble3D val="0"/>
            <c:extLst>
              <c:ext xmlns:c16="http://schemas.microsoft.com/office/drawing/2014/chart" uri="{C3380CC4-5D6E-409C-BE32-E72D297353CC}">
                <c16:uniqueId val="{00000003-A93D-4FE1-8733-3D85BEFEF2D7}"/>
              </c:ext>
            </c:extLst>
          </c:dPt>
          <c:dLbls>
            <c:dLbl>
              <c:idx val="0"/>
              <c:layout>
                <c:manualLayout>
                  <c:x val="-5.8624033915157638E-3"/>
                  <c:y val="6.050031456217622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93D-4FE1-8733-3D85BEFEF2D7}"/>
                </c:ext>
              </c:extLst>
            </c:dLbl>
            <c:dLbl>
              <c:idx val="1"/>
              <c:layout>
                <c:manualLayout>
                  <c:x val="-1.4493292164183451E-3"/>
                  <c:y val="5.6643467242022314E-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93D-4FE1-8733-3D85BEFEF2D7}"/>
                </c:ext>
              </c:extLst>
            </c:dLbl>
            <c:dLbl>
              <c:idx val="2"/>
              <c:layout>
                <c:manualLayout>
                  <c:x val="-1.4746021759210858E-3"/>
                  <c:y val="-6.018686616198822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93D-4FE1-8733-3D85BEFEF2D7}"/>
                </c:ext>
              </c:extLst>
            </c:dLbl>
            <c:dLbl>
              <c:idx val="3"/>
              <c:layout>
                <c:manualLayout>
                  <c:x val="1.469338208913746E-3"/>
                  <c:y val="6.065162771617012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93D-4FE1-8733-3D85BEFEF2D7}"/>
                </c:ext>
              </c:extLst>
            </c:dLbl>
            <c:dLbl>
              <c:idx val="4"/>
              <c:layout>
                <c:manualLayout>
                  <c:x val="-1.4702169135416055E-3"/>
                  <c:y val="-2.02675417339838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93D-4FE1-8733-3D85BEFEF2D7}"/>
                </c:ext>
              </c:extLst>
            </c:dLbl>
            <c:dLbl>
              <c:idx val="5"/>
              <c:layout>
                <c:manualLayout>
                  <c:x val="-1.4692937004091371E-3"/>
                  <c:y val="-2.016730189026924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93D-4FE1-8733-3D85BEFEF2D7}"/>
                </c:ext>
              </c:extLst>
            </c:dLbl>
            <c:dLbl>
              <c:idx val="6"/>
              <c:layout>
                <c:manualLayout>
                  <c:x val="-2.9386764178275997E-3"/>
                  <c:y val="-2.026815023838000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93D-4FE1-8733-3D85BEFEF2D7}"/>
                </c:ext>
              </c:extLst>
            </c:dLbl>
            <c:dLbl>
              <c:idx val="7"/>
              <c:layout>
                <c:manualLayout>
                  <c:x val="-1.4773718153187061E-3"/>
                  <c:y val="2.072259880227632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93D-4FE1-8733-3D85BEFEF2D7}"/>
                </c:ext>
              </c:extLst>
            </c:dLbl>
            <c:dLbl>
              <c:idx val="8"/>
              <c:layout>
                <c:manualLayout>
                  <c:x val="-7.3347492079983414E-3"/>
                  <c:y val="-2.117817471351028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93D-4FE1-8733-3D85BEFEF2D7}"/>
                </c:ext>
              </c:extLst>
            </c:dLbl>
            <c:numFmt formatCode="_(&quot;$&quot;* #,##0_);_(&quot;$&quot;* \(#,##0\);_(&quot;$&quot;* &quot;-&quot;_);_(@_)" sourceLinked="0"/>
            <c:spPr>
              <a:noFill/>
              <a:ln w="25400">
                <a:noFill/>
              </a:ln>
            </c:spPr>
            <c:txPr>
              <a:bodyPr/>
              <a:lstStyle/>
              <a:p>
                <a:pPr>
                  <a:defRPr sz="900" b="1">
                    <a:solidFill>
                      <a:schemeClr val="accent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'CARLI Funding_Detail'!$AK$1:$AU$1</c:f>
              <c:strCache>
                <c:ptCount val="11"/>
                <c:pt idx="0">
                  <c:v>FY 2013</c:v>
                </c:pt>
                <c:pt idx="1">
                  <c:v>FY 2014</c:v>
                </c:pt>
                <c:pt idx="2">
                  <c:v>FY 2015</c:v>
                </c:pt>
                <c:pt idx="3">
                  <c:v>FY 2016</c:v>
                </c:pt>
                <c:pt idx="4">
                  <c:v>FY 2017</c:v>
                </c:pt>
                <c:pt idx="5">
                  <c:v>FY 2018</c:v>
                </c:pt>
                <c:pt idx="6">
                  <c:v>FY 2019</c:v>
                </c:pt>
                <c:pt idx="7">
                  <c:v>FY 2020</c:v>
                </c:pt>
                <c:pt idx="8">
                  <c:v>FY 2021</c:v>
                </c:pt>
                <c:pt idx="9">
                  <c:v>FY 2022</c:v>
                </c:pt>
                <c:pt idx="10">
                  <c:v>FY 2023</c:v>
                </c:pt>
              </c:strCache>
              <c:extLst/>
            </c:strRef>
          </c:cat>
          <c:val>
            <c:numRef>
              <c:f>'CARLI Funding_Detail'!$AK$34:$AU$34</c:f>
              <c:numCache>
                <c:formatCode>_("$"* #,##0_);_("$"* \(#,##0\);_("$"* "-"_);_(@_)</c:formatCode>
                <c:ptCount val="11"/>
                <c:pt idx="0">
                  <c:v>4105420</c:v>
                </c:pt>
                <c:pt idx="1">
                  <c:v>4111880</c:v>
                </c:pt>
                <c:pt idx="2">
                  <c:v>4155800</c:v>
                </c:pt>
                <c:pt idx="3">
                  <c:v>1590400</c:v>
                </c:pt>
                <c:pt idx="4">
                  <c:v>2415400</c:v>
                </c:pt>
                <c:pt idx="5">
                  <c:v>6583020</c:v>
                </c:pt>
                <c:pt idx="6">
                  <c:v>3657581</c:v>
                </c:pt>
                <c:pt idx="7">
                  <c:v>3709800</c:v>
                </c:pt>
                <c:pt idx="8">
                  <c:v>3524292</c:v>
                </c:pt>
                <c:pt idx="9">
                  <c:v>3575124</c:v>
                </c:pt>
                <c:pt idx="10">
                  <c:v>3767700</c:v>
                </c:pt>
              </c:numCache>
              <c:extLst/>
            </c:numRef>
          </c:val>
          <c:extLst>
            <c:ext xmlns:c16="http://schemas.microsoft.com/office/drawing/2014/chart" uri="{C3380CC4-5D6E-409C-BE32-E72D297353CC}">
              <c16:uniqueId val="{00000009-A93D-4FE1-8733-3D85BEFEF2D7}"/>
            </c:ext>
          </c:extLst>
        </c:ser>
        <c:dLbls>
          <c:showLegendKey val="0"/>
          <c:showVal val="0"/>
          <c:showCatName val="0"/>
          <c:showSerName val="0"/>
          <c:showPercent val="0"/>
          <c:showBubbleSize val="0"/>
        </c:dLbls>
        <c:gapWidth val="150"/>
        <c:axId val="258736648"/>
        <c:axId val="258735864"/>
      </c:barChart>
      <c:catAx>
        <c:axId val="258736648"/>
        <c:scaling>
          <c:orientation val="minMax"/>
        </c:scaling>
        <c:delete val="0"/>
        <c:axPos val="b"/>
        <c:numFmt formatCode="\$#,##0.00" sourceLinked="0"/>
        <c:majorTickMark val="out"/>
        <c:minorTickMark val="none"/>
        <c:tickLblPos val="nextTo"/>
        <c:crossAx val="258735864"/>
        <c:crosses val="autoZero"/>
        <c:auto val="1"/>
        <c:lblAlgn val="ctr"/>
        <c:lblOffset val="100"/>
        <c:noMultiLvlLbl val="0"/>
      </c:catAx>
      <c:valAx>
        <c:axId val="258735864"/>
        <c:scaling>
          <c:orientation val="minMax"/>
          <c:min val="1000000"/>
        </c:scaling>
        <c:delete val="0"/>
        <c:axPos val="l"/>
        <c:majorGridlines/>
        <c:numFmt formatCode="_(&quot;$&quot;* #,##0_);_(&quot;$&quot;* \(#,##0\);_(&quot;$&quot;* &quot;-&quot;_);_(@_)" sourceLinked="0"/>
        <c:majorTickMark val="out"/>
        <c:minorTickMark val="none"/>
        <c:tickLblPos val="nextTo"/>
        <c:txPr>
          <a:bodyPr/>
          <a:lstStyle/>
          <a:p>
            <a:pPr>
              <a:defRPr sz="800">
                <a:solidFill>
                  <a:schemeClr val="accent1"/>
                </a:solidFill>
              </a:defRPr>
            </a:pPr>
            <a:endParaRPr lang="en-US"/>
          </a:p>
        </c:txPr>
        <c:crossAx val="258736648"/>
        <c:crosses val="autoZero"/>
        <c:crossBetween val="between"/>
      </c:valAx>
      <c:spPr>
        <a:noFill/>
        <a:ln w="25400">
          <a:noFill/>
        </a:ln>
      </c:spPr>
    </c:plotArea>
    <c:plotVisOnly val="1"/>
    <c:dispBlanksAs val="gap"/>
    <c:showDLblsOverMax val="0"/>
  </c:chart>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0.07094</cdr:x>
      <cdr:y>0.54658</cdr:y>
    </cdr:from>
    <cdr:to>
      <cdr:x>0.2002</cdr:x>
      <cdr:y>0.57821</cdr:y>
    </cdr:to>
    <cdr:sp macro="" textlink="">
      <cdr:nvSpPr>
        <cdr:cNvPr id="22" name="TextBox 21"/>
        <cdr:cNvSpPr txBox="1"/>
      </cdr:nvSpPr>
      <cdr:spPr>
        <a:xfrm xmlns:a="http://schemas.openxmlformats.org/drawingml/2006/main">
          <a:off x="614739" y="3435190"/>
          <a:ext cx="1120088" cy="19879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b="1" i="1">
              <a:solidFill>
                <a:srgbClr val="FF0000"/>
              </a:solidFill>
            </a:rPr>
            <a:t>   </a:t>
          </a:r>
        </a:p>
      </cdr:txBody>
    </cdr:sp>
  </cdr:relSizeAnchor>
  <cdr:relSizeAnchor xmlns:cdr="http://schemas.openxmlformats.org/drawingml/2006/chartDrawing">
    <cdr:from>
      <cdr:x>0.61027</cdr:x>
      <cdr:y>0.52525</cdr:y>
    </cdr:from>
    <cdr:to>
      <cdr:x>0.72614</cdr:x>
      <cdr:y>0.569</cdr:y>
    </cdr:to>
    <cdr:sp macro="" textlink="">
      <cdr:nvSpPr>
        <cdr:cNvPr id="24" name="TextBox 23"/>
        <cdr:cNvSpPr txBox="1"/>
      </cdr:nvSpPr>
      <cdr:spPr>
        <a:xfrm xmlns:a="http://schemas.openxmlformats.org/drawingml/2006/main">
          <a:off x="5289190" y="3307772"/>
          <a:ext cx="1004241" cy="27551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a:endParaRPr lang="en-US" sz="800" b="1" i="1">
            <a:solidFill>
              <a:srgbClr val="FF0000"/>
            </a:solidFill>
          </a:endParaRPr>
        </a:p>
      </cdr:txBody>
    </cdr:sp>
  </cdr:relSizeAnchor>
  <cdr:relSizeAnchor xmlns:cdr="http://schemas.openxmlformats.org/drawingml/2006/chartDrawing">
    <cdr:from>
      <cdr:x>0.60345</cdr:x>
      <cdr:y>0.1925</cdr:y>
    </cdr:from>
    <cdr:to>
      <cdr:x>0.76951</cdr:x>
      <cdr:y>0.25375</cdr:y>
    </cdr:to>
    <cdr:sp macro="" textlink="">
      <cdr:nvSpPr>
        <cdr:cNvPr id="35" name="TextBox 34"/>
        <cdr:cNvSpPr txBox="1"/>
      </cdr:nvSpPr>
      <cdr:spPr>
        <a:xfrm xmlns:a="http://schemas.openxmlformats.org/drawingml/2006/main">
          <a:off x="5234814" y="1212273"/>
          <a:ext cx="1440558" cy="38572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a:p>
      </cdr:txBody>
    </cdr:sp>
  </cdr:relSizeAnchor>
  <cdr:relSizeAnchor xmlns:cdr="http://schemas.openxmlformats.org/drawingml/2006/chartDrawing">
    <cdr:from>
      <cdr:x>0.12929</cdr:x>
      <cdr:y>0.48443</cdr:y>
    </cdr:from>
    <cdr:to>
      <cdr:x>0.26485</cdr:x>
      <cdr:y>0.51979</cdr:y>
    </cdr:to>
    <cdr:sp macro="" textlink="">
      <cdr:nvSpPr>
        <cdr:cNvPr id="36" name="TextBox 35"/>
        <cdr:cNvSpPr txBox="1"/>
      </cdr:nvSpPr>
      <cdr:spPr>
        <a:xfrm xmlns:a="http://schemas.openxmlformats.org/drawingml/2006/main">
          <a:off x="1120348" y="3044581"/>
          <a:ext cx="1174680" cy="22223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b="1" i="1">
              <a:solidFill>
                <a:srgbClr val="FF0000"/>
              </a:solidFill>
            </a:rPr>
            <a:t>        </a:t>
          </a:r>
        </a:p>
      </cdr:txBody>
    </cdr:sp>
  </cdr:relSizeAnchor>
  <cdr:relSizeAnchor xmlns:cdr="http://schemas.openxmlformats.org/drawingml/2006/chartDrawing">
    <cdr:from>
      <cdr:x>0.16505</cdr:x>
      <cdr:y>0.51049</cdr:y>
    </cdr:from>
    <cdr:to>
      <cdr:x>0.27576</cdr:x>
      <cdr:y>0.54946</cdr:y>
    </cdr:to>
    <cdr:sp macro="" textlink="">
      <cdr:nvSpPr>
        <cdr:cNvPr id="63" name="TextBox 62"/>
        <cdr:cNvSpPr txBox="1"/>
      </cdr:nvSpPr>
      <cdr:spPr>
        <a:xfrm xmlns:a="http://schemas.openxmlformats.org/drawingml/2006/main">
          <a:off x="1430498" y="3214822"/>
          <a:ext cx="959520" cy="2454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800" b="1" i="1">
            <a:solidFill>
              <a:srgbClr val="FF0000"/>
            </a:solidFill>
          </a:endParaRPr>
        </a:p>
      </cdr:txBody>
    </cdr:sp>
  </cdr:relSizeAnchor>
  <cdr:relSizeAnchor xmlns:cdr="http://schemas.openxmlformats.org/drawingml/2006/chartDrawing">
    <cdr:from>
      <cdr:x>0.73112</cdr:x>
      <cdr:y>0.54199</cdr:y>
    </cdr:from>
    <cdr:to>
      <cdr:x>0.7955</cdr:x>
      <cdr:y>0.58141</cdr:y>
    </cdr:to>
    <cdr:sp macro="" textlink="">
      <cdr:nvSpPr>
        <cdr:cNvPr id="68" name="TextBox 67"/>
        <cdr:cNvSpPr txBox="1"/>
      </cdr:nvSpPr>
      <cdr:spPr>
        <a:xfrm xmlns:a="http://schemas.openxmlformats.org/drawingml/2006/main">
          <a:off x="6319330" y="3404637"/>
          <a:ext cx="556459" cy="24762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800" b="1" i="1">
            <a:solidFill>
              <a:srgbClr val="FF0000"/>
            </a:solidFill>
          </a:endParaRPr>
        </a:p>
      </cdr:txBody>
    </cdr:sp>
  </cdr:relSizeAnchor>
  <cdr:relSizeAnchor xmlns:cdr="http://schemas.openxmlformats.org/drawingml/2006/chartDrawing">
    <cdr:from>
      <cdr:x>0.91985</cdr:x>
      <cdr:y>0.45739</cdr:y>
    </cdr:from>
    <cdr:to>
      <cdr:x>0.9827</cdr:x>
      <cdr:y>0.49624</cdr:y>
    </cdr:to>
    <cdr:sp macro="" textlink="">
      <cdr:nvSpPr>
        <cdr:cNvPr id="19" name="TextBox 18"/>
        <cdr:cNvSpPr txBox="1"/>
      </cdr:nvSpPr>
      <cdr:spPr>
        <a:xfrm xmlns:a="http://schemas.openxmlformats.org/drawingml/2006/main">
          <a:off x="7950620" y="2873244"/>
          <a:ext cx="543161" cy="24402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a:p>
      </cdr:txBody>
    </cdr:sp>
  </cdr:relSizeAnchor>
  <cdr:relSizeAnchor xmlns:cdr="http://schemas.openxmlformats.org/drawingml/2006/chartDrawing">
    <cdr:from>
      <cdr:x>0.82434</cdr:x>
      <cdr:y>0.65799</cdr:y>
    </cdr:from>
    <cdr:to>
      <cdr:x>0.90449</cdr:x>
      <cdr:y>0.75438</cdr:y>
    </cdr:to>
    <cdr:sp macro="" textlink="">
      <cdr:nvSpPr>
        <cdr:cNvPr id="20" name="TextBox 19"/>
        <cdr:cNvSpPr txBox="1"/>
      </cdr:nvSpPr>
      <cdr:spPr>
        <a:xfrm xmlns:a="http://schemas.openxmlformats.org/drawingml/2006/main">
          <a:off x="7144496" y="4143706"/>
          <a:ext cx="694657" cy="6070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endParaRPr lang="en-US" sz="800" b="1" i="1">
            <a:solidFill>
              <a:srgbClr val="FF0000"/>
            </a:solidFill>
          </a:endParaRPr>
        </a:p>
      </cdr:txBody>
    </cdr:sp>
  </cdr:relSizeAnchor>
  <cdr:relSizeAnchor xmlns:cdr="http://schemas.openxmlformats.org/drawingml/2006/chartDrawing">
    <cdr:from>
      <cdr:x>0.34787</cdr:x>
      <cdr:y>0.21625</cdr:y>
    </cdr:from>
    <cdr:to>
      <cdr:x>0.45337</cdr:x>
      <cdr:y>0.2425</cdr:y>
    </cdr:to>
    <cdr:sp macro="" textlink="">
      <cdr:nvSpPr>
        <cdr:cNvPr id="3" name="TextBox 2"/>
        <cdr:cNvSpPr txBox="1"/>
      </cdr:nvSpPr>
      <cdr:spPr>
        <a:xfrm xmlns:a="http://schemas.openxmlformats.org/drawingml/2006/main">
          <a:off x="3014938" y="1361839"/>
          <a:ext cx="914400" cy="1653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0.87375</cdr:x>
      <cdr:y>0.8625</cdr:y>
    </cdr:from>
    <cdr:to>
      <cdr:x>0.92461</cdr:x>
      <cdr:y>0.89625</cdr:y>
    </cdr:to>
    <cdr:sp macro="" textlink="">
      <cdr:nvSpPr>
        <cdr:cNvPr id="15" name="TextBox 14"/>
        <cdr:cNvSpPr txBox="1"/>
      </cdr:nvSpPr>
      <cdr:spPr>
        <a:xfrm xmlns:a="http://schemas.openxmlformats.org/drawingml/2006/main">
          <a:off x="7572769" y="5431612"/>
          <a:ext cx="440826" cy="21254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0.66289</cdr:x>
      <cdr:y>0.84369</cdr:y>
    </cdr:from>
    <cdr:to>
      <cdr:x>0.74191</cdr:x>
      <cdr:y>0.90275</cdr:y>
    </cdr:to>
    <cdr:sp macro="" textlink="">
      <cdr:nvSpPr>
        <cdr:cNvPr id="16" name="TextBox 15"/>
        <cdr:cNvSpPr txBox="1"/>
      </cdr:nvSpPr>
      <cdr:spPr>
        <a:xfrm xmlns:a="http://schemas.openxmlformats.org/drawingml/2006/main">
          <a:off x="5744204" y="5302513"/>
          <a:ext cx="684739" cy="37119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endParaRPr lang="en-US" sz="800" b="1" i="1">
            <a:solidFill>
              <a:srgbClr val="FF0000"/>
            </a:solidFill>
          </a:endParaRPr>
        </a:p>
      </cdr:txBody>
    </cdr:sp>
  </cdr:relSizeAnchor>
  <cdr:relSizeAnchor xmlns:cdr="http://schemas.openxmlformats.org/drawingml/2006/chartDrawing">
    <cdr:from>
      <cdr:x>0.86387</cdr:x>
      <cdr:y>0.48297</cdr:y>
    </cdr:from>
    <cdr:to>
      <cdr:x>0.95586</cdr:x>
      <cdr:y>0.54214</cdr:y>
    </cdr:to>
    <cdr:sp macro="" textlink="">
      <cdr:nvSpPr>
        <cdr:cNvPr id="2" name="TextBox 1"/>
        <cdr:cNvSpPr txBox="1"/>
      </cdr:nvSpPr>
      <cdr:spPr>
        <a:xfrm xmlns:a="http://schemas.openxmlformats.org/drawingml/2006/main">
          <a:off x="7485739" y="3035404"/>
          <a:ext cx="797129" cy="37192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endParaRPr lang="en-US" sz="800" b="1" i="1">
            <a:solidFill>
              <a:srgbClr val="FF0000"/>
            </a:solidFill>
          </a:endParaRPr>
        </a:p>
      </cdr:txBody>
    </cdr:sp>
  </cdr:relSizeAnchor>
  <cdr:relSizeAnchor xmlns:cdr="http://schemas.openxmlformats.org/drawingml/2006/chartDrawing">
    <cdr:from>
      <cdr:x>0.90044</cdr:x>
      <cdr:y>0.62875</cdr:y>
    </cdr:from>
    <cdr:to>
      <cdr:x>0.98002</cdr:x>
      <cdr:y>0.66625</cdr:y>
    </cdr:to>
    <cdr:sp macro="" textlink="">
      <cdr:nvSpPr>
        <cdr:cNvPr id="4" name="TextBox 3"/>
        <cdr:cNvSpPr txBox="1"/>
      </cdr:nvSpPr>
      <cdr:spPr>
        <a:xfrm xmlns:a="http://schemas.openxmlformats.org/drawingml/2006/main">
          <a:off x="7802628" y="3951647"/>
          <a:ext cx="689626" cy="2356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0.70775</cdr:x>
      <cdr:y>0.52502</cdr:y>
    </cdr:from>
    <cdr:to>
      <cdr:x>0.80247</cdr:x>
      <cdr:y>0.58642</cdr:y>
    </cdr:to>
    <cdr:sp macro="" textlink="">
      <cdr:nvSpPr>
        <cdr:cNvPr id="7" name="TextBox 6"/>
        <cdr:cNvSpPr txBox="1"/>
      </cdr:nvSpPr>
      <cdr:spPr>
        <a:xfrm xmlns:a="http://schemas.openxmlformats.org/drawingml/2006/main">
          <a:off x="6132970" y="3299686"/>
          <a:ext cx="820785" cy="38589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endParaRPr lang="en-US" sz="800" b="1" i="1">
            <a:solidFill>
              <a:srgbClr val="FF0000"/>
            </a:solidFill>
          </a:endParaRPr>
        </a:p>
      </cdr:txBody>
    </cdr:sp>
  </cdr:relSizeAnchor>
  <cdr:relSizeAnchor xmlns:cdr="http://schemas.openxmlformats.org/drawingml/2006/chartDrawing">
    <cdr:from>
      <cdr:x>0.89646</cdr:x>
      <cdr:y>0.31875</cdr:y>
    </cdr:from>
    <cdr:to>
      <cdr:x>0.95822</cdr:x>
      <cdr:y>0.33875</cdr:y>
    </cdr:to>
    <cdr:sp macro="" textlink="">
      <cdr:nvSpPr>
        <cdr:cNvPr id="8" name="TextBox 7"/>
        <cdr:cNvSpPr txBox="1"/>
      </cdr:nvSpPr>
      <cdr:spPr>
        <a:xfrm xmlns:a="http://schemas.openxmlformats.org/drawingml/2006/main">
          <a:off x="7769566" y="2007335"/>
          <a:ext cx="535289" cy="1259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a:t>-$415,576</a:t>
          </a:r>
          <a:r>
            <a:rPr lang="en-US" sz="1100" baseline="0"/>
            <a:t> (10%)</a:t>
          </a:r>
          <a:endParaRPr lang="en-US" sz="1100"/>
        </a:p>
      </cdr:txBody>
    </cdr:sp>
  </cdr:relSizeAnchor>
  <cdr:relSizeAnchor xmlns:cdr="http://schemas.openxmlformats.org/drawingml/2006/chartDrawing">
    <cdr:from>
      <cdr:x>0.4815</cdr:x>
      <cdr:y>0.1898</cdr:y>
    </cdr:from>
    <cdr:to>
      <cdr:x>0.5914</cdr:x>
      <cdr:y>0.2485</cdr:y>
    </cdr:to>
    <cdr:sp macro="" textlink="">
      <cdr:nvSpPr>
        <cdr:cNvPr id="10" name="TextBox 9"/>
        <cdr:cNvSpPr txBox="1"/>
      </cdr:nvSpPr>
      <cdr:spPr>
        <a:xfrm xmlns:a="http://schemas.openxmlformats.org/drawingml/2006/main">
          <a:off x="4172404" y="1192853"/>
          <a:ext cx="952326" cy="3689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800" b="1" i="1">
            <a:solidFill>
              <a:srgbClr val="FF0000"/>
            </a:solidFill>
          </a:endParaRPr>
        </a:p>
      </cdr:txBody>
    </cdr:sp>
  </cdr:relSizeAnchor>
  <cdr:relSizeAnchor xmlns:cdr="http://schemas.openxmlformats.org/drawingml/2006/chartDrawing">
    <cdr:from>
      <cdr:x>0.87012</cdr:x>
      <cdr:y>0.56375</cdr:y>
    </cdr:from>
    <cdr:to>
      <cdr:x>0.9555</cdr:x>
      <cdr:y>0.605</cdr:y>
    </cdr:to>
    <cdr:sp macro="" textlink="">
      <cdr:nvSpPr>
        <cdr:cNvPr id="18" name="TextBox 17"/>
        <cdr:cNvSpPr txBox="1"/>
      </cdr:nvSpPr>
      <cdr:spPr>
        <a:xfrm xmlns:a="http://schemas.openxmlformats.org/drawingml/2006/main">
          <a:off x="7541281" y="3550227"/>
          <a:ext cx="739959" cy="25977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0.87284</cdr:x>
      <cdr:y>0.53407</cdr:y>
    </cdr:from>
    <cdr:to>
      <cdr:x>0.97366</cdr:x>
      <cdr:y>0.60125</cdr:y>
    </cdr:to>
    <cdr:sp macro="" textlink="">
      <cdr:nvSpPr>
        <cdr:cNvPr id="26" name="TextBox 25"/>
        <cdr:cNvSpPr txBox="1"/>
      </cdr:nvSpPr>
      <cdr:spPr>
        <a:xfrm xmlns:a="http://schemas.openxmlformats.org/drawingml/2006/main">
          <a:off x="7563497" y="3356579"/>
          <a:ext cx="873645" cy="4222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0.86176</cdr:x>
      <cdr:y>0.51265</cdr:y>
    </cdr:from>
    <cdr:to>
      <cdr:x>0.94714</cdr:x>
      <cdr:y>0.5564</cdr:y>
    </cdr:to>
    <cdr:sp macro="" textlink="">
      <cdr:nvSpPr>
        <cdr:cNvPr id="27" name="TextBox 26"/>
        <cdr:cNvSpPr txBox="1"/>
      </cdr:nvSpPr>
      <cdr:spPr>
        <a:xfrm xmlns:a="http://schemas.openxmlformats.org/drawingml/2006/main">
          <a:off x="7467468" y="3221953"/>
          <a:ext cx="739851" cy="2749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800"/>
        </a:p>
      </cdr:txBody>
    </cdr:sp>
  </cdr:relSizeAnchor>
  <cdr:relSizeAnchor xmlns:cdr="http://schemas.openxmlformats.org/drawingml/2006/chartDrawing">
    <cdr:from>
      <cdr:x>0.8594</cdr:x>
      <cdr:y>0.5675</cdr:y>
    </cdr:from>
    <cdr:to>
      <cdr:x>0.96021</cdr:x>
      <cdr:y>0.62725</cdr:y>
    </cdr:to>
    <cdr:sp macro="" textlink="">
      <cdr:nvSpPr>
        <cdr:cNvPr id="28" name="TextBox 27"/>
        <cdr:cNvSpPr txBox="1"/>
      </cdr:nvSpPr>
      <cdr:spPr>
        <a:xfrm xmlns:a="http://schemas.openxmlformats.org/drawingml/2006/main">
          <a:off x="7447063" y="3566696"/>
          <a:ext cx="873558" cy="37555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800" b="1" i="1">
            <a:solidFill>
              <a:srgbClr val="FF0000"/>
            </a:solidFill>
          </a:endParaRPr>
        </a:p>
      </cdr:txBody>
    </cdr:sp>
  </cdr:relSizeAnchor>
  <cdr:relSizeAnchor xmlns:cdr="http://schemas.openxmlformats.org/drawingml/2006/chartDrawing">
    <cdr:from>
      <cdr:x>0.56235</cdr:x>
      <cdr:y>0.57415</cdr:y>
    </cdr:from>
    <cdr:to>
      <cdr:x>0.66788</cdr:x>
      <cdr:y>0.63226</cdr:y>
    </cdr:to>
    <cdr:sp macro="" textlink="">
      <cdr:nvSpPr>
        <cdr:cNvPr id="6" name="TextBox 5">
          <a:extLst xmlns:a="http://schemas.openxmlformats.org/drawingml/2006/main">
            <a:ext uri="{FF2B5EF4-FFF2-40B4-BE49-F238E27FC236}">
              <a16:creationId xmlns:a16="http://schemas.microsoft.com/office/drawing/2014/main" id="{6EB36DA3-4768-4A96-A848-418642DF1BCF}"/>
            </a:ext>
          </a:extLst>
        </cdr:cNvPr>
        <cdr:cNvSpPr txBox="1"/>
      </cdr:nvSpPr>
      <cdr:spPr>
        <a:xfrm xmlns:a="http://schemas.openxmlformats.org/drawingml/2006/main">
          <a:off x="4873009" y="3608515"/>
          <a:ext cx="914459" cy="36521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800" b="1">
              <a:solidFill>
                <a:srgbClr val="FF0000"/>
              </a:solidFill>
            </a:rPr>
            <a:t>								</a:t>
          </a:r>
        </a:p>
      </cdr:txBody>
    </cdr:sp>
  </cdr:relSizeAnchor>
  <cdr:relSizeAnchor xmlns:cdr="http://schemas.openxmlformats.org/drawingml/2006/chartDrawing">
    <cdr:from>
      <cdr:x>0.87064</cdr:x>
      <cdr:y>0.51603</cdr:y>
    </cdr:from>
    <cdr:to>
      <cdr:x>0.97616</cdr:x>
      <cdr:y>0.66152</cdr:y>
    </cdr:to>
    <cdr:sp macro="" textlink="">
      <cdr:nvSpPr>
        <cdr:cNvPr id="11" name="TextBox 10">
          <a:extLst xmlns:a="http://schemas.openxmlformats.org/drawingml/2006/main">
            <a:ext uri="{FF2B5EF4-FFF2-40B4-BE49-F238E27FC236}">
              <a16:creationId xmlns:a16="http://schemas.microsoft.com/office/drawing/2014/main" id="{102283FD-EFC4-4EBF-9AE0-3106A974EF5B}"/>
            </a:ext>
          </a:extLst>
        </cdr:cNvPr>
        <cdr:cNvSpPr txBox="1"/>
      </cdr:nvSpPr>
      <cdr:spPr>
        <a:xfrm xmlns:a="http://schemas.openxmlformats.org/drawingml/2006/main">
          <a:off x="7544430" y="324322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0.8452</cdr:x>
      <cdr:y>0.43587</cdr:y>
    </cdr:from>
    <cdr:to>
      <cdr:x>0.95073</cdr:x>
      <cdr:y>0.5481</cdr:y>
    </cdr:to>
    <cdr:sp macro="" textlink="">
      <cdr:nvSpPr>
        <cdr:cNvPr id="12" name="TextBox 11">
          <a:extLst xmlns:a="http://schemas.openxmlformats.org/drawingml/2006/main">
            <a:ext uri="{FF2B5EF4-FFF2-40B4-BE49-F238E27FC236}">
              <a16:creationId xmlns:a16="http://schemas.microsoft.com/office/drawing/2014/main" id="{E8C2A36B-518A-4A5E-9532-0CC61F9E6127}"/>
            </a:ext>
          </a:extLst>
        </cdr:cNvPr>
        <cdr:cNvSpPr txBox="1"/>
      </cdr:nvSpPr>
      <cdr:spPr>
        <a:xfrm xmlns:a="http://schemas.openxmlformats.org/drawingml/2006/main">
          <a:off x="7324017" y="2739421"/>
          <a:ext cx="914400" cy="70532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0.89448</cdr:x>
      <cdr:y>0.62425</cdr:y>
    </cdr:from>
    <cdr:to>
      <cdr:x>1</cdr:x>
      <cdr:y>0.69439</cdr:y>
    </cdr:to>
    <cdr:sp macro="" textlink="">
      <cdr:nvSpPr>
        <cdr:cNvPr id="37" name="TextBox 36">
          <a:extLst xmlns:a="http://schemas.openxmlformats.org/drawingml/2006/main">
            <a:ext uri="{FF2B5EF4-FFF2-40B4-BE49-F238E27FC236}">
              <a16:creationId xmlns:a16="http://schemas.microsoft.com/office/drawing/2014/main" id="{DCC0164A-D32D-4B18-9095-68A4CBCC6A32}"/>
            </a:ext>
          </a:extLst>
        </cdr:cNvPr>
        <cdr:cNvSpPr txBox="1"/>
      </cdr:nvSpPr>
      <cdr:spPr>
        <a:xfrm xmlns:a="http://schemas.openxmlformats.org/drawingml/2006/main">
          <a:off x="7750988" y="3923355"/>
          <a:ext cx="914400" cy="44082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0.89448</cdr:x>
      <cdr:y>0.61323</cdr:y>
    </cdr:from>
    <cdr:to>
      <cdr:x>1</cdr:x>
      <cdr:y>0.67335</cdr:y>
    </cdr:to>
    <cdr:sp macro="" textlink="">
      <cdr:nvSpPr>
        <cdr:cNvPr id="38" name="TextBox 37">
          <a:extLst xmlns:a="http://schemas.openxmlformats.org/drawingml/2006/main">
            <a:ext uri="{FF2B5EF4-FFF2-40B4-BE49-F238E27FC236}">
              <a16:creationId xmlns:a16="http://schemas.microsoft.com/office/drawing/2014/main" id="{456AE08C-0D90-4721-AB50-703D64AE2208}"/>
            </a:ext>
          </a:extLst>
        </cdr:cNvPr>
        <cdr:cNvSpPr txBox="1"/>
      </cdr:nvSpPr>
      <cdr:spPr>
        <a:xfrm xmlns:a="http://schemas.openxmlformats.org/drawingml/2006/main">
          <a:off x="7750988" y="3854083"/>
          <a:ext cx="914400" cy="37785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0.89448</cdr:x>
      <cdr:y>0.62926</cdr:y>
    </cdr:from>
    <cdr:to>
      <cdr:x>1</cdr:x>
      <cdr:y>0.77475</cdr:y>
    </cdr:to>
    <cdr:sp macro="" textlink="">
      <cdr:nvSpPr>
        <cdr:cNvPr id="39" name="TextBox 38">
          <a:extLst xmlns:a="http://schemas.openxmlformats.org/drawingml/2006/main">
            <a:ext uri="{FF2B5EF4-FFF2-40B4-BE49-F238E27FC236}">
              <a16:creationId xmlns:a16="http://schemas.microsoft.com/office/drawing/2014/main" id="{7A7470BD-EA26-49D0-95F0-035BF8A285F7}"/>
            </a:ext>
          </a:extLst>
        </cdr:cNvPr>
        <cdr:cNvSpPr txBox="1"/>
      </cdr:nvSpPr>
      <cdr:spPr>
        <a:xfrm xmlns:a="http://schemas.openxmlformats.org/drawingml/2006/main">
          <a:off x="8073421" y="395484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0.87718</cdr:x>
      <cdr:y>0.33467</cdr:y>
    </cdr:from>
    <cdr:to>
      <cdr:x>0.9827</cdr:x>
      <cdr:y>0.40581</cdr:y>
    </cdr:to>
    <cdr:sp macro="" textlink="">
      <cdr:nvSpPr>
        <cdr:cNvPr id="40" name="TextBox 39">
          <a:extLst xmlns:a="http://schemas.openxmlformats.org/drawingml/2006/main">
            <a:ext uri="{FF2B5EF4-FFF2-40B4-BE49-F238E27FC236}">
              <a16:creationId xmlns:a16="http://schemas.microsoft.com/office/drawing/2014/main" id="{6EA6D0B9-088E-4B62-B64B-394EA912F0F1}"/>
            </a:ext>
          </a:extLst>
        </cdr:cNvPr>
        <cdr:cNvSpPr txBox="1"/>
      </cdr:nvSpPr>
      <cdr:spPr>
        <a:xfrm xmlns:a="http://schemas.openxmlformats.org/drawingml/2006/main">
          <a:off x="7601107" y="2103372"/>
          <a:ext cx="914400" cy="4471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0.73765</cdr:x>
      <cdr:y>0.61323</cdr:y>
    </cdr:from>
    <cdr:to>
      <cdr:x>0.82559</cdr:x>
      <cdr:y>0.64829</cdr:y>
    </cdr:to>
    <cdr:sp macro="" textlink="">
      <cdr:nvSpPr>
        <cdr:cNvPr id="41" name="TextBox 40">
          <a:extLst xmlns:a="http://schemas.openxmlformats.org/drawingml/2006/main">
            <a:ext uri="{FF2B5EF4-FFF2-40B4-BE49-F238E27FC236}">
              <a16:creationId xmlns:a16="http://schemas.microsoft.com/office/drawing/2014/main" id="{216BCB63-B950-4185-AABD-B5FB0E9B3AC7}"/>
            </a:ext>
          </a:extLst>
        </cdr:cNvPr>
        <cdr:cNvSpPr txBox="1"/>
      </cdr:nvSpPr>
      <cdr:spPr>
        <a:xfrm xmlns:a="http://schemas.openxmlformats.org/drawingml/2006/main">
          <a:off x="6391991" y="3854117"/>
          <a:ext cx="762034" cy="2203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800" b="1">
              <a:solidFill>
                <a:srgbClr val="FF0000"/>
              </a:solidFill>
            </a:rPr>
            <a:t>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2C9FF007-F7CD-4211-9275-F027CAA08E51}" type="datetimeFigureOut">
              <a:rPr lang="en-US" smtClean="0"/>
              <a:t>5/24/23</a:t>
            </a:fld>
            <a:endParaRPr lang="en-US"/>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D01CCB22-DB5B-4A9E-8C75-4129F72080CA}" type="slidenum">
              <a:rPr lang="en-US" smtClean="0"/>
              <a:t>‹#›</a:t>
            </a:fld>
            <a:endParaRPr lang="en-US"/>
          </a:p>
        </p:txBody>
      </p:sp>
    </p:spTree>
    <p:extLst>
      <p:ext uri="{BB962C8B-B14F-4D97-AF65-F5344CB8AC3E}">
        <p14:creationId xmlns:p14="http://schemas.microsoft.com/office/powerpoint/2010/main" val="1243667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896EFD3A-6E0F-460A-9901-00F9347D1259}" type="datetimeFigureOut">
              <a:rPr lang="en-US" smtClean="0"/>
              <a:t>5/24/23</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D37B947D-A014-4A42-876B-86248CFCBFC0}" type="slidenum">
              <a:rPr lang="en-US" smtClean="0"/>
              <a:t>‹#›</a:t>
            </a:fld>
            <a:endParaRPr lang="en-US"/>
          </a:p>
        </p:txBody>
      </p:sp>
    </p:spTree>
    <p:extLst>
      <p:ext uri="{BB962C8B-B14F-4D97-AF65-F5344CB8AC3E}">
        <p14:creationId xmlns:p14="http://schemas.microsoft.com/office/powerpoint/2010/main" val="2994086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7B947D-A014-4A42-876B-86248CFCBFC0}" type="slidenum">
              <a:rPr lang="en-US" smtClean="0"/>
              <a:t>1</a:t>
            </a:fld>
            <a:endParaRPr lang="en-US"/>
          </a:p>
        </p:txBody>
      </p:sp>
    </p:spTree>
    <p:extLst>
      <p:ext uri="{BB962C8B-B14F-4D97-AF65-F5344CB8AC3E}">
        <p14:creationId xmlns:p14="http://schemas.microsoft.com/office/powerpoint/2010/main" val="3833294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37B947D-A014-4A42-876B-86248CFCBFC0}"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385310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7B947D-A014-4A42-876B-86248CFCBFC0}" type="slidenum">
              <a:rPr lang="en-US" smtClean="0"/>
              <a:t>13</a:t>
            </a:fld>
            <a:endParaRPr lang="en-US"/>
          </a:p>
        </p:txBody>
      </p:sp>
    </p:spTree>
    <p:extLst>
      <p:ext uri="{BB962C8B-B14F-4D97-AF65-F5344CB8AC3E}">
        <p14:creationId xmlns:p14="http://schemas.microsoft.com/office/powerpoint/2010/main" val="2666730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7B947D-A014-4A42-876B-86248CFCBFC0}" type="slidenum">
              <a:rPr lang="en-US" smtClean="0"/>
              <a:t>14</a:t>
            </a:fld>
            <a:endParaRPr lang="en-US"/>
          </a:p>
        </p:txBody>
      </p:sp>
    </p:spTree>
    <p:extLst>
      <p:ext uri="{BB962C8B-B14F-4D97-AF65-F5344CB8AC3E}">
        <p14:creationId xmlns:p14="http://schemas.microsoft.com/office/powerpoint/2010/main" val="1815017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7B947D-A014-4A42-876B-86248CFCBFC0}" type="slidenum">
              <a:rPr lang="en-US" smtClean="0"/>
              <a:t>15</a:t>
            </a:fld>
            <a:endParaRPr lang="en-US"/>
          </a:p>
        </p:txBody>
      </p:sp>
    </p:spTree>
    <p:extLst>
      <p:ext uri="{BB962C8B-B14F-4D97-AF65-F5344CB8AC3E}">
        <p14:creationId xmlns:p14="http://schemas.microsoft.com/office/powerpoint/2010/main" val="1733054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37D11FC-447A-4EDA-B98C-CF9B20224A98}"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41901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7B947D-A014-4A42-876B-86248CFCBFC0}" type="slidenum">
              <a:rPr lang="en-US" smtClean="0"/>
              <a:t>18</a:t>
            </a:fld>
            <a:endParaRPr lang="en-US"/>
          </a:p>
        </p:txBody>
      </p:sp>
    </p:spTree>
    <p:extLst>
      <p:ext uri="{BB962C8B-B14F-4D97-AF65-F5344CB8AC3E}">
        <p14:creationId xmlns:p14="http://schemas.microsoft.com/office/powerpoint/2010/main" val="3759638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7D11FC-447A-4EDA-B98C-CF9B20224A98}"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38976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7D11FC-447A-4EDA-B98C-CF9B20224A98}" type="slidenum">
              <a:rPr lang="en-US" smtClean="0"/>
              <a:t>20</a:t>
            </a:fld>
            <a:endParaRPr lang="en-US" dirty="0"/>
          </a:p>
        </p:txBody>
      </p:sp>
    </p:spTree>
    <p:extLst>
      <p:ext uri="{BB962C8B-B14F-4D97-AF65-F5344CB8AC3E}">
        <p14:creationId xmlns:p14="http://schemas.microsoft.com/office/powerpoint/2010/main" val="741009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7B947D-A014-4A42-876B-86248CFCBFC0}" type="slidenum">
              <a:rPr lang="en-US" smtClean="0"/>
              <a:t>21</a:t>
            </a:fld>
            <a:endParaRPr lang="en-US"/>
          </a:p>
        </p:txBody>
      </p:sp>
    </p:spTree>
    <p:extLst>
      <p:ext uri="{BB962C8B-B14F-4D97-AF65-F5344CB8AC3E}">
        <p14:creationId xmlns:p14="http://schemas.microsoft.com/office/powerpoint/2010/main" val="107349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F7FBCA-4BE8-4FB5-91BD-69C6AC6BDB5D}" type="slidenum">
              <a:rPr lang="en-US" smtClean="0"/>
              <a:t>23</a:t>
            </a:fld>
            <a:endParaRPr lang="en-US" dirty="0"/>
          </a:p>
        </p:txBody>
      </p:sp>
    </p:spTree>
    <p:extLst>
      <p:ext uri="{BB962C8B-B14F-4D97-AF65-F5344CB8AC3E}">
        <p14:creationId xmlns:p14="http://schemas.microsoft.com/office/powerpoint/2010/main" val="2528511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7B947D-A014-4A42-876B-86248CFCBFC0}" type="slidenum">
              <a:rPr lang="en-US" smtClean="0"/>
              <a:t>4</a:t>
            </a:fld>
            <a:endParaRPr lang="en-US"/>
          </a:p>
        </p:txBody>
      </p:sp>
    </p:spTree>
    <p:extLst>
      <p:ext uri="{BB962C8B-B14F-4D97-AF65-F5344CB8AC3E}">
        <p14:creationId xmlns:p14="http://schemas.microsoft.com/office/powerpoint/2010/main" val="2392719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7B947D-A014-4A42-876B-86248CFCBFC0}" type="slidenum">
              <a:rPr lang="en-US" smtClean="0"/>
              <a:t>24</a:t>
            </a:fld>
            <a:endParaRPr lang="en-US"/>
          </a:p>
        </p:txBody>
      </p:sp>
    </p:spTree>
    <p:extLst>
      <p:ext uri="{BB962C8B-B14F-4D97-AF65-F5344CB8AC3E}">
        <p14:creationId xmlns:p14="http://schemas.microsoft.com/office/powerpoint/2010/main" val="2598425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CARLI Digital Collections has nearly 340 collection contributed by 47 member libraries. With the switch to a responsive version of the CONTENTdm platform in 2020, the site is phone and tablet friendly.  CARLI DC is provided at no cost to governing members.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D37B947D-A014-4A42-876B-86248CFCBFC0}" type="slidenum">
              <a:rPr lang="en-US" smtClean="0"/>
              <a:t>28</a:t>
            </a:fld>
            <a:endParaRPr lang="en-US"/>
          </a:p>
        </p:txBody>
      </p:sp>
    </p:spTree>
    <p:extLst>
      <p:ext uri="{BB962C8B-B14F-4D97-AF65-F5344CB8AC3E}">
        <p14:creationId xmlns:p14="http://schemas.microsoft.com/office/powerpoint/2010/main" val="4135572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Illinois Digital Heritage Hub is the Illinois DPLA service hub. In addition to CARLI Digital collections, </a:t>
            </a:r>
            <a:r>
              <a:rPr lang="en-US" dirty="0" err="1"/>
              <a:t>carli</a:t>
            </a:r>
            <a:r>
              <a:rPr lang="en-US" dirty="0"/>
              <a:t> also uploads the Chicago public library, Des Plaines Public Library, the Illinois digital archives, and the Madison historical collections to DPLA.  Of the over 516,000 records the IDHH contributes to DPLA, CARLI Digital Collections accounts for over 238,000 of them. The Illinois digital heritage hub is a wonderful collection of digital resources from all over Illinois. I urge you to check it out</a:t>
            </a:r>
            <a:endParaRPr lang="en-US" baseline="0" dirty="0"/>
          </a:p>
          <a:p>
            <a:endParaRPr lang="en-US" dirty="0"/>
          </a:p>
        </p:txBody>
      </p:sp>
      <p:sp>
        <p:nvSpPr>
          <p:cNvPr id="4" name="Slide Number Placeholder 3"/>
          <p:cNvSpPr>
            <a:spLocks noGrp="1"/>
          </p:cNvSpPr>
          <p:nvPr>
            <p:ph type="sldNum" sz="quarter" idx="10"/>
          </p:nvPr>
        </p:nvSpPr>
        <p:spPr/>
        <p:txBody>
          <a:bodyPr/>
          <a:lstStyle/>
          <a:p>
            <a:fld id="{D37B947D-A014-4A42-876B-86248CFCBFC0}" type="slidenum">
              <a:rPr lang="en-US" smtClean="0"/>
              <a:t>29</a:t>
            </a:fld>
            <a:endParaRPr lang="en-US"/>
          </a:p>
        </p:txBody>
      </p:sp>
    </p:spTree>
    <p:extLst>
      <p:ext uri="{BB962C8B-B14F-4D97-AF65-F5344CB8AC3E}">
        <p14:creationId xmlns:p14="http://schemas.microsoft.com/office/powerpoint/2010/main" val="1671133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check out the IDHH website…it’s quite wonderful!</a:t>
            </a:r>
          </a:p>
        </p:txBody>
      </p:sp>
      <p:sp>
        <p:nvSpPr>
          <p:cNvPr id="4" name="Slide Number Placeholder 3"/>
          <p:cNvSpPr>
            <a:spLocks noGrp="1"/>
          </p:cNvSpPr>
          <p:nvPr>
            <p:ph type="sldNum" sz="quarter" idx="5"/>
          </p:nvPr>
        </p:nvSpPr>
        <p:spPr/>
        <p:txBody>
          <a:bodyPr/>
          <a:lstStyle/>
          <a:p>
            <a:fld id="{D37B947D-A014-4A42-876B-86248CFCBFC0}" type="slidenum">
              <a:rPr lang="en-US" smtClean="0"/>
              <a:t>30</a:t>
            </a:fld>
            <a:endParaRPr lang="en-US"/>
          </a:p>
        </p:txBody>
      </p:sp>
    </p:spTree>
    <p:extLst>
      <p:ext uri="{BB962C8B-B14F-4D97-AF65-F5344CB8AC3E}">
        <p14:creationId xmlns:p14="http://schemas.microsoft.com/office/powerpoint/2010/main" val="14076570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7D11FC-447A-4EDA-B98C-CF9B20224A98}" type="slidenum">
              <a:rPr lang="en-US" smtClean="0"/>
              <a:t>32</a:t>
            </a:fld>
            <a:endParaRPr lang="en-US" dirty="0"/>
          </a:p>
        </p:txBody>
      </p:sp>
    </p:spTree>
    <p:extLst>
      <p:ext uri="{BB962C8B-B14F-4D97-AF65-F5344CB8AC3E}">
        <p14:creationId xmlns:p14="http://schemas.microsoft.com/office/powerpoint/2010/main" val="42310198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7D11FC-447A-4EDA-B98C-CF9B20224A98}" type="slidenum">
              <a:rPr lang="en-US" smtClean="0"/>
              <a:t>33</a:t>
            </a:fld>
            <a:endParaRPr lang="en-US" dirty="0"/>
          </a:p>
        </p:txBody>
      </p:sp>
    </p:spTree>
    <p:extLst>
      <p:ext uri="{BB962C8B-B14F-4D97-AF65-F5344CB8AC3E}">
        <p14:creationId xmlns:p14="http://schemas.microsoft.com/office/powerpoint/2010/main" val="2765656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7B947D-A014-4A42-876B-86248CFCBFC0}" type="slidenum">
              <a:rPr lang="en-US" smtClean="0"/>
              <a:t>36</a:t>
            </a:fld>
            <a:endParaRPr lang="en-US"/>
          </a:p>
        </p:txBody>
      </p:sp>
    </p:spTree>
    <p:extLst>
      <p:ext uri="{BB962C8B-B14F-4D97-AF65-F5344CB8AC3E}">
        <p14:creationId xmlns:p14="http://schemas.microsoft.com/office/powerpoint/2010/main" val="5641912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7B947D-A014-4A42-876B-86248CFCBFC0}" type="slidenum">
              <a:rPr lang="en-US" smtClean="0"/>
              <a:t>38</a:t>
            </a:fld>
            <a:endParaRPr lang="en-US"/>
          </a:p>
        </p:txBody>
      </p:sp>
    </p:spTree>
    <p:extLst>
      <p:ext uri="{BB962C8B-B14F-4D97-AF65-F5344CB8AC3E}">
        <p14:creationId xmlns:p14="http://schemas.microsoft.com/office/powerpoint/2010/main" val="40107402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The Fund for the Improvement of Postsecondary Education (FIPSE) in the U.S. Department of Education has awarded a $1.08 million grant to the University of Illinois System/CARLI for Illinois SCOERs (Support for Creation of Open Educational Resources). Illinois SCOERs activities began September 1, 2021, and will extend to August 31, 2024.</a:t>
            </a:r>
          </a:p>
          <a:p>
            <a:pPr marL="0" marR="0">
              <a:lnSpc>
                <a:spcPct val="107000"/>
              </a:lnSpc>
              <a:spcBef>
                <a:spcPts val="0"/>
              </a:spcBef>
              <a:spcAft>
                <a:spcPts val="80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Members</a:t>
            </a:r>
            <a:r>
              <a:rPr lang="en-US" sz="1200" dirty="0"/>
              <a:t> applying as part of a project team will be encouraged partner with faculty/staff from other institutions in order to maximize savings to students and to impact the greatest number of students</a:t>
            </a:r>
            <a:endParaRPr lang="en-US" sz="2800" dirty="0"/>
          </a:p>
          <a:p>
            <a:pPr marL="0" marR="0">
              <a:lnSpc>
                <a:spcPct val="107000"/>
              </a:lnSpc>
              <a:spcBef>
                <a:spcPts val="0"/>
              </a:spcBef>
              <a:spcAft>
                <a:spcPts val="80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457200">
              <a:spcBef>
                <a:spcPts val="1200"/>
              </a:spcBef>
              <a:spcAft>
                <a:spcPts val="0"/>
              </a:spcAft>
            </a:pPr>
            <a:r>
              <a:rPr lang="en-US" sz="1200" dirty="0">
                <a:solidFill>
                  <a:srgbClr val="373D3F"/>
                </a:solidFill>
                <a:effectLst/>
                <a:latin typeface="Times New Roman" panose="02020603050405020304" pitchFamily="18" charset="0"/>
                <a:ea typeface="Times New Roman" panose="02020603050405020304" pitchFamily="18" charset="0"/>
              </a:rPr>
              <a:t>Open textbooks:</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685800" algn="l"/>
              </a:tabLst>
            </a:pPr>
            <a:r>
              <a:rPr lang="en-US" sz="1200" dirty="0">
                <a:solidFill>
                  <a:srgbClr val="373D3F"/>
                </a:solidFill>
                <a:effectLst/>
                <a:latin typeface="Times New Roman" panose="02020603050405020304" pitchFamily="18" charset="0"/>
                <a:ea typeface="Times New Roman" panose="02020603050405020304" pitchFamily="18" charset="0"/>
              </a:rPr>
              <a:t>are created by educators;</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685800" algn="l"/>
              </a:tabLst>
            </a:pPr>
            <a:r>
              <a:rPr lang="en-US" sz="1200" dirty="0">
                <a:solidFill>
                  <a:srgbClr val="373D3F"/>
                </a:solidFill>
                <a:effectLst/>
                <a:latin typeface="Times New Roman" panose="02020603050405020304" pitchFamily="18" charset="0"/>
                <a:ea typeface="Times New Roman" panose="02020603050405020304" pitchFamily="18" charset="0"/>
              </a:rPr>
              <a:t>are peer reviewed by experts in the field;</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685800" algn="l"/>
              </a:tabLst>
            </a:pPr>
            <a:r>
              <a:rPr lang="en-US" sz="1200" dirty="0">
                <a:solidFill>
                  <a:srgbClr val="373D3F"/>
                </a:solidFill>
                <a:effectLst/>
                <a:latin typeface="Times New Roman" panose="02020603050405020304" pitchFamily="18" charset="0"/>
                <a:ea typeface="Times New Roman" panose="02020603050405020304" pitchFamily="18" charset="0"/>
              </a:rPr>
              <a:t>contribute to successful learning outcomes</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685800" algn="l"/>
              </a:tabLst>
            </a:pPr>
            <a:r>
              <a:rPr lang="en-US" sz="1200" dirty="0">
                <a:solidFill>
                  <a:srgbClr val="373D3F"/>
                </a:solidFill>
                <a:effectLst/>
                <a:latin typeface="Times New Roman" panose="02020603050405020304" pitchFamily="18" charset="0"/>
                <a:ea typeface="Times New Roman" panose="02020603050405020304" pitchFamily="18" charset="0"/>
              </a:rPr>
              <a:t>reduce students’ expenses/debt</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685800" algn="l"/>
              </a:tabLst>
            </a:pPr>
            <a:r>
              <a:rPr lang="en-US" sz="1200" dirty="0">
                <a:solidFill>
                  <a:srgbClr val="373D3F"/>
                </a:solidFill>
                <a:effectLst/>
                <a:latin typeface="Times New Roman" panose="02020603050405020304" pitchFamily="18" charset="0"/>
                <a:ea typeface="Times New Roman" panose="02020603050405020304" pitchFamily="18" charset="0"/>
              </a:rPr>
              <a:t>open opportunities for equity and social justice</a:t>
            </a:r>
            <a:endParaRPr lang="en-US" sz="12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37B947D-A014-4A42-876B-86248CFCBFC0}"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504724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33:notes"/>
          <p:cNvSpPr txBox="1">
            <a:spLocks noGrp="1"/>
          </p:cNvSpPr>
          <p:nvPr>
            <p:ph type="body" idx="1"/>
          </p:nvPr>
        </p:nvSpPr>
        <p:spPr>
          <a:xfrm>
            <a:off x="709613" y="4518025"/>
            <a:ext cx="5683250" cy="36972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We look forward to working with you to make college and university more affordable and enriching the learning experience for Illinois students</a:t>
            </a:r>
            <a:endParaRPr dirty="0"/>
          </a:p>
        </p:txBody>
      </p:sp>
      <p:sp>
        <p:nvSpPr>
          <p:cNvPr id="375" name="Google Shape;375;p33:notes"/>
          <p:cNvSpPr txBox="1">
            <a:spLocks noGrp="1"/>
          </p:cNvSpPr>
          <p:nvPr>
            <p:ph type="sldNum" idx="12"/>
          </p:nvPr>
        </p:nvSpPr>
        <p:spPr>
          <a:xfrm>
            <a:off x="4022725" y="8918575"/>
            <a:ext cx="3078163" cy="4699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41</a:t>
            </a:fld>
            <a:endParaRPr sz="12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592754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7D11FC-447A-4EDA-B98C-CF9B20224A98}" type="slidenum">
              <a:rPr lang="en-US" smtClean="0"/>
              <a:t>5</a:t>
            </a:fld>
            <a:endParaRPr lang="en-US" dirty="0"/>
          </a:p>
        </p:txBody>
      </p:sp>
    </p:spTree>
    <p:extLst>
      <p:ext uri="{BB962C8B-B14F-4D97-AF65-F5344CB8AC3E}">
        <p14:creationId xmlns:p14="http://schemas.microsoft.com/office/powerpoint/2010/main" val="36760101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137D11FC-447A-4EDA-B98C-CF9B20224A98}" type="slidenum">
              <a:rPr lang="en-US" smtClean="0"/>
              <a:t>42</a:t>
            </a:fld>
            <a:endParaRPr lang="en-US" dirty="0"/>
          </a:p>
        </p:txBody>
      </p:sp>
    </p:spTree>
    <p:extLst>
      <p:ext uri="{BB962C8B-B14F-4D97-AF65-F5344CB8AC3E}">
        <p14:creationId xmlns:p14="http://schemas.microsoft.com/office/powerpoint/2010/main" val="3480940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7D11FC-447A-4EDA-B98C-CF9B20224A98}" type="slidenum">
              <a:rPr lang="en-US" smtClean="0"/>
              <a:t>44</a:t>
            </a:fld>
            <a:endParaRPr lang="en-US" dirty="0"/>
          </a:p>
        </p:txBody>
      </p:sp>
    </p:spTree>
    <p:extLst>
      <p:ext uri="{BB962C8B-B14F-4D97-AF65-F5344CB8AC3E}">
        <p14:creationId xmlns:p14="http://schemas.microsoft.com/office/powerpoint/2010/main" val="3230518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7B947D-A014-4A42-876B-86248CFCBFC0}" type="slidenum">
              <a:rPr lang="en-US" smtClean="0"/>
              <a:t>6</a:t>
            </a:fld>
            <a:endParaRPr lang="en-US"/>
          </a:p>
        </p:txBody>
      </p:sp>
    </p:spTree>
    <p:extLst>
      <p:ext uri="{BB962C8B-B14F-4D97-AF65-F5344CB8AC3E}">
        <p14:creationId xmlns:p14="http://schemas.microsoft.com/office/powerpoint/2010/main" val="3552700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7B947D-A014-4A42-876B-86248CFCBFC0}" type="slidenum">
              <a:rPr lang="en-US" smtClean="0"/>
              <a:t>7</a:t>
            </a:fld>
            <a:endParaRPr lang="en-US"/>
          </a:p>
        </p:txBody>
      </p:sp>
    </p:spTree>
    <p:extLst>
      <p:ext uri="{BB962C8B-B14F-4D97-AF65-F5344CB8AC3E}">
        <p14:creationId xmlns:p14="http://schemas.microsoft.com/office/powerpoint/2010/main" val="1731755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7B947D-A014-4A42-876B-86248CFCBFC0}" type="slidenum">
              <a:rPr lang="en-US" smtClean="0"/>
              <a:t>8</a:t>
            </a:fld>
            <a:endParaRPr lang="en-US"/>
          </a:p>
        </p:txBody>
      </p:sp>
    </p:spTree>
    <p:extLst>
      <p:ext uri="{BB962C8B-B14F-4D97-AF65-F5344CB8AC3E}">
        <p14:creationId xmlns:p14="http://schemas.microsoft.com/office/powerpoint/2010/main" val="3614224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7B947D-A014-4A42-876B-86248CFCBFC0}" type="slidenum">
              <a:rPr lang="en-US" smtClean="0"/>
              <a:t>9</a:t>
            </a:fld>
            <a:endParaRPr lang="en-US"/>
          </a:p>
        </p:txBody>
      </p:sp>
    </p:spTree>
    <p:extLst>
      <p:ext uri="{BB962C8B-B14F-4D97-AF65-F5344CB8AC3E}">
        <p14:creationId xmlns:p14="http://schemas.microsoft.com/office/powerpoint/2010/main" val="1859918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7B947D-A014-4A42-876B-86248CFCBFC0}" type="slidenum">
              <a:rPr lang="en-US" smtClean="0"/>
              <a:t>10</a:t>
            </a:fld>
            <a:endParaRPr lang="en-US"/>
          </a:p>
        </p:txBody>
      </p:sp>
    </p:spTree>
    <p:extLst>
      <p:ext uri="{BB962C8B-B14F-4D97-AF65-F5344CB8AC3E}">
        <p14:creationId xmlns:p14="http://schemas.microsoft.com/office/powerpoint/2010/main" val="1179420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7B947D-A014-4A42-876B-86248CFCBFC0}" type="slidenum">
              <a:rPr lang="en-US" smtClean="0"/>
              <a:t>11</a:t>
            </a:fld>
            <a:endParaRPr lang="en-US"/>
          </a:p>
        </p:txBody>
      </p:sp>
    </p:spTree>
    <p:extLst>
      <p:ext uri="{BB962C8B-B14F-4D97-AF65-F5344CB8AC3E}">
        <p14:creationId xmlns:p14="http://schemas.microsoft.com/office/powerpoint/2010/main" val="3329036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11525" y="1358900"/>
            <a:ext cx="2319338" cy="2322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477000"/>
            <a:ext cx="9144000" cy="16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9" descr="CARLI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3906838"/>
            <a:ext cx="223837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4919195"/>
            <a:ext cx="7772400" cy="1079293"/>
          </a:xfrm>
        </p:spPr>
        <p:txBody>
          <a:bodyPr>
            <a:normAutofit/>
          </a:bodyPr>
          <a:lstStyle>
            <a:lvl1pPr>
              <a:defRPr sz="32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5740693"/>
            <a:ext cx="64008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19125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Rectangle 6"/>
          <p:cNvSpPr/>
          <p:nvPr/>
        </p:nvSpPr>
        <p:spPr>
          <a:xfrm>
            <a:off x="0" y="4895850"/>
            <a:ext cx="9144000" cy="15128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 name="Picture Placeholder 8"/>
          <p:cNvSpPr>
            <a:spLocks noGrp="1"/>
          </p:cNvSpPr>
          <p:nvPr>
            <p:ph type="pic" sz="quarter" idx="10"/>
          </p:nvPr>
        </p:nvSpPr>
        <p:spPr>
          <a:xfrm>
            <a:off x="0" y="1"/>
            <a:ext cx="9144000" cy="4895272"/>
          </a:xfrm>
        </p:spPr>
        <p:txBody>
          <a:bodyPr rtlCol="0">
            <a:normAutofit/>
          </a:bodyPr>
          <a:lstStyle/>
          <a:p>
            <a:pPr lvl="0"/>
            <a:r>
              <a:rPr lang="en-US" noProof="0"/>
              <a:t>Drag picture to placeholder or click icon to add</a:t>
            </a:r>
            <a:endParaRPr lang="en-US" noProof="0" dirty="0"/>
          </a:p>
        </p:txBody>
      </p:sp>
      <p:sp>
        <p:nvSpPr>
          <p:cNvPr id="5" name="Title 1"/>
          <p:cNvSpPr>
            <a:spLocks noGrp="1"/>
          </p:cNvSpPr>
          <p:nvPr>
            <p:ph type="title"/>
          </p:nvPr>
        </p:nvSpPr>
        <p:spPr>
          <a:xfrm>
            <a:off x="1004455" y="5323454"/>
            <a:ext cx="7273636" cy="1362075"/>
          </a:xfrm>
        </p:spPr>
        <p:txBody>
          <a:bodyPr anchor="t">
            <a:normAutofit/>
          </a:bodyPr>
          <a:lstStyle>
            <a:lvl1pPr algn="l">
              <a:defRPr sz="2800" b="1" cap="all">
                <a:solidFill>
                  <a:schemeClr val="bg2"/>
                </a:solidFill>
              </a:defRPr>
            </a:lvl1pPr>
          </a:lstStyle>
          <a:p>
            <a:r>
              <a:rPr lang="en-US"/>
              <a:t>Click to edit Master title style</a:t>
            </a:r>
            <a:endParaRPr lang="en-US" dirty="0"/>
          </a:p>
        </p:txBody>
      </p:sp>
      <p:sp>
        <p:nvSpPr>
          <p:cNvPr id="6" name="Text Placeholder 2"/>
          <p:cNvSpPr>
            <a:spLocks noGrp="1"/>
          </p:cNvSpPr>
          <p:nvPr>
            <p:ph type="body" idx="1"/>
          </p:nvPr>
        </p:nvSpPr>
        <p:spPr>
          <a:xfrm>
            <a:off x="1004455" y="4504306"/>
            <a:ext cx="7490258" cy="819148"/>
          </a:xfrm>
        </p:spPr>
        <p:txBody>
          <a:bodyPr anchor="b">
            <a:normAutofit/>
          </a:bodyPr>
          <a:lstStyle>
            <a:lvl1pPr marL="0" indent="0">
              <a:buNone/>
              <a:defRPr sz="1600">
                <a:solidFill>
                  <a:schemeClr val="bg1">
                    <a:lumMod val="8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48556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7" name="Rectangle 6"/>
          <p:cNvSpPr/>
          <p:nvPr/>
        </p:nvSpPr>
        <p:spPr>
          <a:xfrm>
            <a:off x="4730750" y="0"/>
            <a:ext cx="4413250" cy="64150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3" name="Title 1"/>
          <p:cNvSpPr>
            <a:spLocks noGrp="1"/>
          </p:cNvSpPr>
          <p:nvPr>
            <p:ph type="ctrTitle"/>
          </p:nvPr>
        </p:nvSpPr>
        <p:spPr>
          <a:xfrm>
            <a:off x="4936155" y="349638"/>
            <a:ext cx="3967255" cy="800046"/>
          </a:xfrm>
        </p:spPr>
        <p:txBody>
          <a:bodyPr>
            <a:normAutofit/>
          </a:bodyPr>
          <a:lstStyle>
            <a:lvl1pPr algn="l">
              <a:defRPr sz="2400">
                <a:solidFill>
                  <a:schemeClr val="bg2"/>
                </a:solidFill>
              </a:defRPr>
            </a:lvl1pPr>
          </a:lstStyle>
          <a:p>
            <a:r>
              <a:rPr lang="en-US"/>
              <a:t>Click to edit Master title style</a:t>
            </a:r>
            <a:endParaRPr lang="en-US" dirty="0"/>
          </a:p>
        </p:txBody>
      </p:sp>
      <p:sp>
        <p:nvSpPr>
          <p:cNvPr id="4" name="Content Placeholder 10"/>
          <p:cNvSpPr>
            <a:spLocks noGrp="1"/>
          </p:cNvSpPr>
          <p:nvPr>
            <p:ph sz="quarter" idx="10"/>
          </p:nvPr>
        </p:nvSpPr>
        <p:spPr>
          <a:xfrm>
            <a:off x="4935538" y="1243263"/>
            <a:ext cx="3967162"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2"/>
          <p:cNvSpPr>
            <a:spLocks noGrp="1"/>
          </p:cNvSpPr>
          <p:nvPr>
            <p:ph type="pic" sz="quarter" idx="11"/>
          </p:nvPr>
        </p:nvSpPr>
        <p:spPr>
          <a:xfrm>
            <a:off x="0" y="0"/>
            <a:ext cx="4673600" cy="3247320"/>
          </a:xfrm>
        </p:spPr>
        <p:txBody>
          <a:bodyPr rtlCol="0">
            <a:normAutofit/>
          </a:bodyPr>
          <a:lstStyle/>
          <a:p>
            <a:pPr lvl="0"/>
            <a:r>
              <a:rPr lang="en-US" noProof="0"/>
              <a:t>Drag picture to placeholder or click icon to add</a:t>
            </a:r>
          </a:p>
        </p:txBody>
      </p:sp>
      <p:sp>
        <p:nvSpPr>
          <p:cNvPr id="6" name="Picture Placeholder 14"/>
          <p:cNvSpPr>
            <a:spLocks noGrp="1"/>
          </p:cNvSpPr>
          <p:nvPr>
            <p:ph type="pic" sz="quarter" idx="12"/>
          </p:nvPr>
        </p:nvSpPr>
        <p:spPr>
          <a:xfrm>
            <a:off x="0" y="3313124"/>
            <a:ext cx="4673600" cy="3100388"/>
          </a:xfrm>
        </p:spPr>
        <p:txBody>
          <a:bodyPr rtlCol="0">
            <a:normAutofit/>
          </a:bodyPr>
          <a:lstStyle/>
          <a:p>
            <a:pPr lvl="0"/>
            <a:r>
              <a:rPr lang="en-US" noProof="0"/>
              <a:t>Drag picture to placeholder or click icon to add</a:t>
            </a:r>
          </a:p>
        </p:txBody>
      </p:sp>
    </p:spTree>
    <p:extLst>
      <p:ext uri="{BB962C8B-B14F-4D97-AF65-F5344CB8AC3E}">
        <p14:creationId xmlns:p14="http://schemas.microsoft.com/office/powerpoint/2010/main" val="1847590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7" name="Rectangle 6"/>
          <p:cNvSpPr/>
          <p:nvPr/>
        </p:nvSpPr>
        <p:spPr>
          <a:xfrm>
            <a:off x="4730750" y="0"/>
            <a:ext cx="4413250" cy="64150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3" name="Title 1"/>
          <p:cNvSpPr>
            <a:spLocks noGrp="1"/>
          </p:cNvSpPr>
          <p:nvPr>
            <p:ph type="ctrTitle"/>
          </p:nvPr>
        </p:nvSpPr>
        <p:spPr>
          <a:xfrm>
            <a:off x="4936155" y="349638"/>
            <a:ext cx="3967255" cy="800046"/>
          </a:xfrm>
        </p:spPr>
        <p:txBody>
          <a:bodyPr>
            <a:normAutofit/>
          </a:bodyPr>
          <a:lstStyle>
            <a:lvl1pPr algn="l">
              <a:defRPr sz="2400">
                <a:solidFill>
                  <a:schemeClr val="bg2"/>
                </a:solidFill>
              </a:defRPr>
            </a:lvl1pPr>
          </a:lstStyle>
          <a:p>
            <a:r>
              <a:rPr lang="en-US"/>
              <a:t>Click to edit Master title style</a:t>
            </a:r>
            <a:endParaRPr lang="en-US" dirty="0"/>
          </a:p>
        </p:txBody>
      </p:sp>
      <p:sp>
        <p:nvSpPr>
          <p:cNvPr id="4" name="Content Placeholder 10"/>
          <p:cNvSpPr>
            <a:spLocks noGrp="1"/>
          </p:cNvSpPr>
          <p:nvPr>
            <p:ph sz="quarter" idx="10"/>
          </p:nvPr>
        </p:nvSpPr>
        <p:spPr>
          <a:xfrm>
            <a:off x="4935538" y="1243263"/>
            <a:ext cx="3967162"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2"/>
          <p:cNvSpPr>
            <a:spLocks noGrp="1"/>
          </p:cNvSpPr>
          <p:nvPr>
            <p:ph type="pic" sz="quarter" idx="11"/>
          </p:nvPr>
        </p:nvSpPr>
        <p:spPr>
          <a:xfrm>
            <a:off x="0" y="0"/>
            <a:ext cx="4673600" cy="3247320"/>
          </a:xfrm>
        </p:spPr>
        <p:txBody>
          <a:bodyPr rtlCol="0">
            <a:normAutofit/>
          </a:bodyPr>
          <a:lstStyle/>
          <a:p>
            <a:pPr lvl="0"/>
            <a:r>
              <a:rPr lang="en-US" noProof="0"/>
              <a:t>Drag picture to placeholder or click icon to add</a:t>
            </a:r>
          </a:p>
        </p:txBody>
      </p:sp>
      <p:sp>
        <p:nvSpPr>
          <p:cNvPr id="6" name="Picture Placeholder 14"/>
          <p:cNvSpPr>
            <a:spLocks noGrp="1"/>
          </p:cNvSpPr>
          <p:nvPr>
            <p:ph type="pic" sz="quarter" idx="12"/>
          </p:nvPr>
        </p:nvSpPr>
        <p:spPr>
          <a:xfrm>
            <a:off x="0" y="3313124"/>
            <a:ext cx="4673600" cy="3100388"/>
          </a:xfrm>
        </p:spPr>
        <p:txBody>
          <a:bodyPr rtlCol="0">
            <a:normAutofit/>
          </a:bodyPr>
          <a:lstStyle/>
          <a:p>
            <a:pPr lvl="0"/>
            <a:r>
              <a:rPr lang="en-US" noProof="0"/>
              <a:t>Drag picture to placeholder or click icon to add</a:t>
            </a:r>
          </a:p>
        </p:txBody>
      </p:sp>
    </p:spTree>
    <p:extLst>
      <p:ext uri="{BB962C8B-B14F-4D97-AF65-F5344CB8AC3E}">
        <p14:creationId xmlns:p14="http://schemas.microsoft.com/office/powerpoint/2010/main" val="1999570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7" name="Rectangle 6"/>
          <p:cNvSpPr/>
          <p:nvPr/>
        </p:nvSpPr>
        <p:spPr>
          <a:xfrm>
            <a:off x="4730750" y="0"/>
            <a:ext cx="4413250" cy="641508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3" name="Title 1"/>
          <p:cNvSpPr>
            <a:spLocks noGrp="1"/>
          </p:cNvSpPr>
          <p:nvPr>
            <p:ph type="ctrTitle"/>
          </p:nvPr>
        </p:nvSpPr>
        <p:spPr>
          <a:xfrm>
            <a:off x="4936155" y="349638"/>
            <a:ext cx="3967255" cy="800046"/>
          </a:xfrm>
        </p:spPr>
        <p:txBody>
          <a:bodyPr>
            <a:normAutofit/>
          </a:bodyPr>
          <a:lstStyle>
            <a:lvl1pPr algn="l">
              <a:defRPr sz="2400">
                <a:solidFill>
                  <a:schemeClr val="bg2"/>
                </a:solidFill>
              </a:defRPr>
            </a:lvl1pPr>
          </a:lstStyle>
          <a:p>
            <a:r>
              <a:rPr lang="en-US"/>
              <a:t>Click to edit Master title style</a:t>
            </a:r>
            <a:endParaRPr lang="en-US" dirty="0"/>
          </a:p>
        </p:txBody>
      </p:sp>
      <p:sp>
        <p:nvSpPr>
          <p:cNvPr id="4" name="Content Placeholder 10"/>
          <p:cNvSpPr>
            <a:spLocks noGrp="1"/>
          </p:cNvSpPr>
          <p:nvPr>
            <p:ph sz="quarter" idx="10"/>
          </p:nvPr>
        </p:nvSpPr>
        <p:spPr>
          <a:xfrm>
            <a:off x="4935538" y="1243263"/>
            <a:ext cx="3967162"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2"/>
          <p:cNvSpPr>
            <a:spLocks noGrp="1"/>
          </p:cNvSpPr>
          <p:nvPr>
            <p:ph type="pic" sz="quarter" idx="11"/>
          </p:nvPr>
        </p:nvSpPr>
        <p:spPr>
          <a:xfrm>
            <a:off x="0" y="0"/>
            <a:ext cx="4673600" cy="3247320"/>
          </a:xfrm>
        </p:spPr>
        <p:txBody>
          <a:bodyPr rtlCol="0">
            <a:normAutofit/>
          </a:bodyPr>
          <a:lstStyle/>
          <a:p>
            <a:pPr lvl="0"/>
            <a:r>
              <a:rPr lang="en-US" noProof="0"/>
              <a:t>Drag picture to placeholder or click icon to add</a:t>
            </a:r>
          </a:p>
        </p:txBody>
      </p:sp>
      <p:sp>
        <p:nvSpPr>
          <p:cNvPr id="6" name="Picture Placeholder 14"/>
          <p:cNvSpPr>
            <a:spLocks noGrp="1"/>
          </p:cNvSpPr>
          <p:nvPr>
            <p:ph type="pic" sz="quarter" idx="12"/>
          </p:nvPr>
        </p:nvSpPr>
        <p:spPr>
          <a:xfrm>
            <a:off x="0" y="3313124"/>
            <a:ext cx="4673600" cy="3100388"/>
          </a:xfrm>
        </p:spPr>
        <p:txBody>
          <a:bodyPr rtlCol="0">
            <a:normAutofit/>
          </a:bodyPr>
          <a:lstStyle/>
          <a:p>
            <a:pPr lvl="0"/>
            <a:r>
              <a:rPr lang="en-US" noProof="0"/>
              <a:t>Drag picture to placeholder or click icon to add</a:t>
            </a:r>
          </a:p>
        </p:txBody>
      </p:sp>
    </p:spTree>
    <p:extLst>
      <p:ext uri="{BB962C8B-B14F-4D97-AF65-F5344CB8AC3E}">
        <p14:creationId xmlns:p14="http://schemas.microsoft.com/office/powerpoint/2010/main" val="2836828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Rectangle 6"/>
          <p:cNvSpPr/>
          <p:nvPr/>
        </p:nvSpPr>
        <p:spPr>
          <a:xfrm>
            <a:off x="4730750" y="0"/>
            <a:ext cx="4413250" cy="64150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3" name="Title 1"/>
          <p:cNvSpPr>
            <a:spLocks noGrp="1"/>
          </p:cNvSpPr>
          <p:nvPr>
            <p:ph type="ctrTitle"/>
          </p:nvPr>
        </p:nvSpPr>
        <p:spPr>
          <a:xfrm>
            <a:off x="4936155" y="349638"/>
            <a:ext cx="3967255" cy="800046"/>
          </a:xfrm>
        </p:spPr>
        <p:txBody>
          <a:bodyPr>
            <a:normAutofit/>
          </a:bodyPr>
          <a:lstStyle>
            <a:lvl1pPr algn="l">
              <a:defRPr sz="2400">
                <a:solidFill>
                  <a:schemeClr val="bg2"/>
                </a:solidFill>
              </a:defRPr>
            </a:lvl1pPr>
          </a:lstStyle>
          <a:p>
            <a:r>
              <a:rPr lang="en-US"/>
              <a:t>Click to edit Master title style</a:t>
            </a:r>
            <a:endParaRPr lang="en-US" dirty="0"/>
          </a:p>
        </p:txBody>
      </p:sp>
      <p:sp>
        <p:nvSpPr>
          <p:cNvPr id="4" name="Content Placeholder 10"/>
          <p:cNvSpPr>
            <a:spLocks noGrp="1"/>
          </p:cNvSpPr>
          <p:nvPr>
            <p:ph sz="quarter" idx="10"/>
          </p:nvPr>
        </p:nvSpPr>
        <p:spPr>
          <a:xfrm>
            <a:off x="4935538" y="1243263"/>
            <a:ext cx="3967162"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2"/>
          <p:cNvSpPr>
            <a:spLocks noGrp="1"/>
          </p:cNvSpPr>
          <p:nvPr>
            <p:ph type="pic" sz="quarter" idx="11"/>
          </p:nvPr>
        </p:nvSpPr>
        <p:spPr>
          <a:xfrm>
            <a:off x="0" y="0"/>
            <a:ext cx="4673600" cy="3247320"/>
          </a:xfrm>
        </p:spPr>
        <p:txBody>
          <a:bodyPr rtlCol="0">
            <a:normAutofit/>
          </a:bodyPr>
          <a:lstStyle/>
          <a:p>
            <a:pPr lvl="0"/>
            <a:r>
              <a:rPr lang="en-US" noProof="0"/>
              <a:t>Drag picture to placeholder or click icon to add</a:t>
            </a:r>
          </a:p>
        </p:txBody>
      </p:sp>
      <p:sp>
        <p:nvSpPr>
          <p:cNvPr id="6" name="Picture Placeholder 14"/>
          <p:cNvSpPr>
            <a:spLocks noGrp="1"/>
          </p:cNvSpPr>
          <p:nvPr>
            <p:ph type="pic" sz="quarter" idx="12"/>
          </p:nvPr>
        </p:nvSpPr>
        <p:spPr>
          <a:xfrm>
            <a:off x="0" y="3313124"/>
            <a:ext cx="4673600" cy="3100388"/>
          </a:xfrm>
        </p:spPr>
        <p:txBody>
          <a:bodyPr rtlCol="0">
            <a:normAutofit/>
          </a:bodyPr>
          <a:lstStyle/>
          <a:p>
            <a:pPr lvl="0"/>
            <a:r>
              <a:rPr lang="en-US" noProof="0"/>
              <a:t>Drag picture to placeholder or click icon to add</a:t>
            </a:r>
          </a:p>
        </p:txBody>
      </p:sp>
    </p:spTree>
    <p:extLst>
      <p:ext uri="{BB962C8B-B14F-4D97-AF65-F5344CB8AC3E}">
        <p14:creationId xmlns:p14="http://schemas.microsoft.com/office/powerpoint/2010/main" val="180534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7" name="Rectangle 6"/>
          <p:cNvSpPr/>
          <p:nvPr/>
        </p:nvSpPr>
        <p:spPr>
          <a:xfrm>
            <a:off x="4730750" y="0"/>
            <a:ext cx="4413250" cy="64150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3" name="Title 1"/>
          <p:cNvSpPr>
            <a:spLocks noGrp="1"/>
          </p:cNvSpPr>
          <p:nvPr>
            <p:ph type="ctrTitle"/>
          </p:nvPr>
        </p:nvSpPr>
        <p:spPr>
          <a:xfrm>
            <a:off x="4936155" y="349638"/>
            <a:ext cx="3967255" cy="800046"/>
          </a:xfrm>
        </p:spPr>
        <p:txBody>
          <a:bodyPr>
            <a:normAutofit/>
          </a:bodyPr>
          <a:lstStyle>
            <a:lvl1pPr algn="l">
              <a:defRPr sz="2400">
                <a:solidFill>
                  <a:schemeClr val="bg2"/>
                </a:solidFill>
              </a:defRPr>
            </a:lvl1pPr>
          </a:lstStyle>
          <a:p>
            <a:r>
              <a:rPr lang="en-US"/>
              <a:t>Click to edit Master title style</a:t>
            </a:r>
            <a:endParaRPr lang="en-US" dirty="0"/>
          </a:p>
        </p:txBody>
      </p:sp>
      <p:sp>
        <p:nvSpPr>
          <p:cNvPr id="4" name="Content Placeholder 10"/>
          <p:cNvSpPr>
            <a:spLocks noGrp="1"/>
          </p:cNvSpPr>
          <p:nvPr>
            <p:ph sz="quarter" idx="10"/>
          </p:nvPr>
        </p:nvSpPr>
        <p:spPr>
          <a:xfrm>
            <a:off x="4935538" y="1243263"/>
            <a:ext cx="3967162"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2"/>
          <p:cNvSpPr>
            <a:spLocks noGrp="1"/>
          </p:cNvSpPr>
          <p:nvPr>
            <p:ph type="pic" sz="quarter" idx="11"/>
          </p:nvPr>
        </p:nvSpPr>
        <p:spPr>
          <a:xfrm>
            <a:off x="0" y="0"/>
            <a:ext cx="4673600" cy="3247320"/>
          </a:xfrm>
        </p:spPr>
        <p:txBody>
          <a:bodyPr rtlCol="0">
            <a:normAutofit/>
          </a:bodyPr>
          <a:lstStyle/>
          <a:p>
            <a:pPr lvl="0"/>
            <a:r>
              <a:rPr lang="en-US" noProof="0"/>
              <a:t>Drag picture to placeholder or click icon to add</a:t>
            </a:r>
          </a:p>
        </p:txBody>
      </p:sp>
      <p:sp>
        <p:nvSpPr>
          <p:cNvPr id="6" name="Picture Placeholder 14"/>
          <p:cNvSpPr>
            <a:spLocks noGrp="1"/>
          </p:cNvSpPr>
          <p:nvPr>
            <p:ph type="pic" sz="quarter" idx="12"/>
          </p:nvPr>
        </p:nvSpPr>
        <p:spPr>
          <a:xfrm>
            <a:off x="0" y="3313124"/>
            <a:ext cx="4673600" cy="3100388"/>
          </a:xfrm>
        </p:spPr>
        <p:txBody>
          <a:bodyPr rtlCol="0">
            <a:normAutofit/>
          </a:bodyPr>
          <a:lstStyle/>
          <a:p>
            <a:pPr lvl="0"/>
            <a:r>
              <a:rPr lang="en-US" noProof="0"/>
              <a:t>Drag picture to placeholder or click icon to add</a:t>
            </a:r>
          </a:p>
        </p:txBody>
      </p:sp>
    </p:spTree>
    <p:extLst>
      <p:ext uri="{BB962C8B-B14F-4D97-AF65-F5344CB8AC3E}">
        <p14:creationId xmlns:p14="http://schemas.microsoft.com/office/powerpoint/2010/main" val="3568407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Rectangle 6"/>
          <p:cNvSpPr/>
          <p:nvPr/>
        </p:nvSpPr>
        <p:spPr>
          <a:xfrm>
            <a:off x="0" y="-9525"/>
            <a:ext cx="9144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 name="Content Placeholder 2"/>
          <p:cNvSpPr>
            <a:spLocks noGrp="1"/>
          </p:cNvSpPr>
          <p:nvPr>
            <p:ph idx="1"/>
          </p:nvPr>
        </p:nvSpPr>
        <p:spPr>
          <a:xfrm>
            <a:off x="312057" y="759030"/>
            <a:ext cx="4733307" cy="54408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230415" y="-94785"/>
            <a:ext cx="8229600" cy="602796"/>
          </a:xfrm>
        </p:spPr>
        <p:txBody>
          <a:bodyPr>
            <a:normAutofit/>
          </a:bodyPr>
          <a:lstStyle>
            <a:lvl1pPr>
              <a:defRPr sz="1600" cap="all">
                <a:solidFill>
                  <a:schemeClr val="bg2"/>
                </a:solidFill>
              </a:defRPr>
            </a:lvl1pPr>
          </a:lstStyle>
          <a:p>
            <a:r>
              <a:rPr lang="en-US"/>
              <a:t>Click to edit Master title style</a:t>
            </a:r>
            <a:endParaRPr lang="en-US" dirty="0"/>
          </a:p>
        </p:txBody>
      </p:sp>
      <p:sp>
        <p:nvSpPr>
          <p:cNvPr id="5" name="Chart Placeholder 9"/>
          <p:cNvSpPr>
            <a:spLocks noGrp="1"/>
          </p:cNvSpPr>
          <p:nvPr>
            <p:ph type="chart" sz="quarter" idx="10"/>
          </p:nvPr>
        </p:nvSpPr>
        <p:spPr>
          <a:xfrm>
            <a:off x="5160963" y="758825"/>
            <a:ext cx="3763962" cy="2473325"/>
          </a:xfrm>
        </p:spPr>
        <p:txBody>
          <a:bodyPr rtlCol="0">
            <a:normAutofit/>
          </a:bodyPr>
          <a:lstStyle/>
          <a:p>
            <a:pPr lvl="0"/>
            <a:r>
              <a:rPr lang="en-US" noProof="0"/>
              <a:t>Click icon to add chart</a:t>
            </a:r>
          </a:p>
        </p:txBody>
      </p:sp>
      <p:sp>
        <p:nvSpPr>
          <p:cNvPr id="6" name="Picture Placeholder 11"/>
          <p:cNvSpPr>
            <a:spLocks noGrp="1"/>
          </p:cNvSpPr>
          <p:nvPr>
            <p:ph type="pic" sz="quarter" idx="11"/>
          </p:nvPr>
        </p:nvSpPr>
        <p:spPr>
          <a:xfrm>
            <a:off x="5160963" y="3394075"/>
            <a:ext cx="3763962" cy="2805113"/>
          </a:xfrm>
        </p:spPr>
        <p:txBody>
          <a:bodyPr rtlCol="0">
            <a:normAutofit/>
          </a:bodyPr>
          <a:lstStyle/>
          <a:p>
            <a:pPr lvl="0"/>
            <a:r>
              <a:rPr lang="en-US" noProof="0"/>
              <a:t>Drag picture to placeholder or click icon to add</a:t>
            </a:r>
          </a:p>
        </p:txBody>
      </p:sp>
    </p:spTree>
    <p:extLst>
      <p:ext uri="{BB962C8B-B14F-4D97-AF65-F5344CB8AC3E}">
        <p14:creationId xmlns:p14="http://schemas.microsoft.com/office/powerpoint/2010/main" val="3561100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Rectangle 4"/>
          <p:cNvSpPr/>
          <p:nvPr/>
        </p:nvSpPr>
        <p:spPr>
          <a:xfrm>
            <a:off x="0" y="-9525"/>
            <a:ext cx="9144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 name="Content Placeholder 2"/>
          <p:cNvSpPr>
            <a:spLocks noGrp="1"/>
          </p:cNvSpPr>
          <p:nvPr>
            <p:ph idx="1"/>
          </p:nvPr>
        </p:nvSpPr>
        <p:spPr>
          <a:xfrm>
            <a:off x="312057" y="1397001"/>
            <a:ext cx="8497125" cy="37638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230415" y="-94785"/>
            <a:ext cx="8229600" cy="602796"/>
          </a:xfrm>
        </p:spPr>
        <p:txBody>
          <a:bodyPr>
            <a:normAutofit/>
          </a:bodyPr>
          <a:lstStyle>
            <a:lvl1pPr>
              <a:defRPr sz="1600" cap="all">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53284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Rectangle 4"/>
          <p:cNvSpPr/>
          <p:nvPr/>
        </p:nvSpPr>
        <p:spPr>
          <a:xfrm>
            <a:off x="0" y="-9525"/>
            <a:ext cx="9144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 name="Content Placeholder 2"/>
          <p:cNvSpPr>
            <a:spLocks noGrp="1"/>
          </p:cNvSpPr>
          <p:nvPr>
            <p:ph idx="1"/>
          </p:nvPr>
        </p:nvSpPr>
        <p:spPr>
          <a:xfrm>
            <a:off x="312057" y="5369700"/>
            <a:ext cx="8497125" cy="864845"/>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p:nvPr>
        </p:nvSpPr>
        <p:spPr>
          <a:xfrm>
            <a:off x="230415" y="-94785"/>
            <a:ext cx="8229600" cy="602796"/>
          </a:xfrm>
        </p:spPr>
        <p:txBody>
          <a:bodyPr>
            <a:normAutofit/>
          </a:bodyPr>
          <a:lstStyle>
            <a:lvl1pPr>
              <a:defRPr sz="1600" cap="all">
                <a:solidFill>
                  <a:schemeClr val="bg2"/>
                </a:solidFill>
              </a:defRPr>
            </a:lvl1pPr>
          </a:lstStyle>
          <a:p>
            <a:r>
              <a:rPr lang="en-US"/>
              <a:t>Click to edit Master title style</a:t>
            </a:r>
            <a:endParaRPr lang="en-US" dirty="0"/>
          </a:p>
        </p:txBody>
      </p:sp>
      <p:sp>
        <p:nvSpPr>
          <p:cNvPr id="6" name="Chart Placeholder 4"/>
          <p:cNvSpPr>
            <a:spLocks noGrp="1"/>
          </p:cNvSpPr>
          <p:nvPr>
            <p:ph type="chart" sz="quarter" idx="10"/>
          </p:nvPr>
        </p:nvSpPr>
        <p:spPr>
          <a:xfrm>
            <a:off x="312057" y="1004888"/>
            <a:ext cx="8496981" cy="4144962"/>
          </a:xfrm>
        </p:spPr>
        <p:txBody>
          <a:bodyPr rtlCol="0">
            <a:normAutofit/>
          </a:bodyPr>
          <a:lstStyle/>
          <a:p>
            <a:pPr lvl="0"/>
            <a:r>
              <a:rPr lang="en-US" noProof="0"/>
              <a:t>Click icon to add chart</a:t>
            </a:r>
          </a:p>
        </p:txBody>
      </p:sp>
    </p:spTree>
    <p:extLst>
      <p:ext uri="{BB962C8B-B14F-4D97-AF65-F5344CB8AC3E}">
        <p14:creationId xmlns:p14="http://schemas.microsoft.com/office/powerpoint/2010/main" val="1644817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Picture Placeholder 5"/>
          <p:cNvSpPr>
            <a:spLocks noGrp="1"/>
          </p:cNvSpPr>
          <p:nvPr>
            <p:ph type="pic" sz="quarter" idx="10"/>
          </p:nvPr>
        </p:nvSpPr>
        <p:spPr>
          <a:xfrm>
            <a:off x="0" y="0"/>
            <a:ext cx="4491038" cy="6384925"/>
          </a:xfrm>
        </p:spPr>
        <p:txBody>
          <a:bodyPr rtlCol="0">
            <a:normAutofit/>
          </a:bodyPr>
          <a:lstStyle/>
          <a:p>
            <a:pPr lvl="0"/>
            <a:r>
              <a:rPr lang="en-US" noProof="0"/>
              <a:t>Drag picture to placeholder or click icon to add</a:t>
            </a:r>
          </a:p>
        </p:txBody>
      </p:sp>
      <p:sp>
        <p:nvSpPr>
          <p:cNvPr id="3" name="Picture Placeholder 9"/>
          <p:cNvSpPr>
            <a:spLocks noGrp="1"/>
          </p:cNvSpPr>
          <p:nvPr>
            <p:ph type="pic" sz="quarter" idx="11"/>
          </p:nvPr>
        </p:nvSpPr>
        <p:spPr>
          <a:xfrm>
            <a:off x="4572001" y="0"/>
            <a:ext cx="4572000" cy="3290888"/>
          </a:xfrm>
        </p:spPr>
        <p:txBody>
          <a:bodyPr rtlCol="0">
            <a:normAutofit/>
          </a:bodyPr>
          <a:lstStyle/>
          <a:p>
            <a:pPr lvl="0"/>
            <a:r>
              <a:rPr lang="en-US" noProof="0"/>
              <a:t>Drag picture to placeholder or click icon to add</a:t>
            </a:r>
          </a:p>
        </p:txBody>
      </p:sp>
      <p:sp>
        <p:nvSpPr>
          <p:cNvPr id="4" name="Picture Placeholder 11"/>
          <p:cNvSpPr>
            <a:spLocks noGrp="1"/>
          </p:cNvSpPr>
          <p:nvPr>
            <p:ph type="pic" sz="quarter" idx="12"/>
          </p:nvPr>
        </p:nvSpPr>
        <p:spPr>
          <a:xfrm>
            <a:off x="4572000" y="3371997"/>
            <a:ext cx="4572000" cy="3012927"/>
          </a:xfrm>
        </p:spPr>
        <p:txBody>
          <a:bodyPr rtlCol="0">
            <a:normAutofit/>
          </a:body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1558595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69" y="9769"/>
            <a:ext cx="5857875" cy="5868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8" descr="eResources-stacked-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5175" y="2741613"/>
            <a:ext cx="5056188" cy="95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0" y="6646863"/>
            <a:ext cx="9144000" cy="211137"/>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685800" y="4919195"/>
            <a:ext cx="7772400" cy="1079293"/>
          </a:xfrm>
        </p:spPr>
        <p:txBody>
          <a:bodyPr>
            <a:normAutofit/>
          </a:bodyPr>
          <a:lstStyle>
            <a:lvl1pPr>
              <a:defRPr sz="32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5740693"/>
            <a:ext cx="64008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97350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6404" y="1828801"/>
            <a:ext cx="3360420" cy="4351337"/>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4860" y="1828801"/>
            <a:ext cx="3360420" cy="4351337"/>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9DC33F-8D7B-46CC-9F59-1A17976147CE}" type="datetime1">
              <a:rPr lang="en-US" smtClean="0"/>
              <a:t>5/24/23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7829557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EDD5F4-8AF8-46B9-B655-FECF27EF63FD}" type="datetime1">
              <a:rPr lang="en-US" smtClean="0"/>
              <a:t>5/24/23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835316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 y="12273"/>
            <a:ext cx="5857875" cy="5868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0" y="6646863"/>
            <a:ext cx="9144000" cy="211137"/>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pic>
        <p:nvPicPr>
          <p:cNvPr id="7" name="Picture 19" descr="iShare-stacked-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5575" y="2725738"/>
            <a:ext cx="3425825" cy="97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4919195"/>
            <a:ext cx="7772400" cy="1079293"/>
          </a:xfrm>
        </p:spPr>
        <p:txBody>
          <a:bodyPr>
            <a:normAutofit/>
          </a:bodyPr>
          <a:lstStyle>
            <a:lvl1pPr>
              <a:defRPr sz="32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5740693"/>
            <a:ext cx="64008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638255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90" y="-19538"/>
            <a:ext cx="5857875" cy="5868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0" y="6646863"/>
            <a:ext cx="9144000" cy="211137"/>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pic>
        <p:nvPicPr>
          <p:cNvPr id="7" name="Picture 19" descr="CollectionsManagement-stacked-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400" y="2882900"/>
            <a:ext cx="8509000" cy="93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4919195"/>
            <a:ext cx="7772400" cy="1079293"/>
          </a:xfrm>
        </p:spPr>
        <p:txBody>
          <a:bodyPr>
            <a:normAutofit/>
          </a:bodyPr>
          <a:lstStyle>
            <a:lvl1pPr>
              <a:defRPr sz="32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5740693"/>
            <a:ext cx="64008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77666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4" y="12991"/>
            <a:ext cx="5857875" cy="5868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0" y="6646863"/>
            <a:ext cx="9144000" cy="211137"/>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pic>
        <p:nvPicPr>
          <p:cNvPr id="7" name="Picture 19" descr="DigitalCollections-stacked-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792413"/>
            <a:ext cx="71628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4919195"/>
            <a:ext cx="7772400" cy="1079293"/>
          </a:xfrm>
        </p:spPr>
        <p:txBody>
          <a:bodyPr>
            <a:normAutofit/>
          </a:bodyPr>
          <a:lstStyle>
            <a:lvl1pPr>
              <a:defRPr sz="32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5740693"/>
            <a:ext cx="64008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26288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 y="22042"/>
            <a:ext cx="5857875" cy="5868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0" y="6646863"/>
            <a:ext cx="9144000" cy="211137"/>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685800" y="4919195"/>
            <a:ext cx="7772400" cy="1079293"/>
          </a:xfrm>
        </p:spPr>
        <p:txBody>
          <a:bodyPr>
            <a:normAutofit/>
          </a:bodyPr>
          <a:lstStyle>
            <a:lvl1pPr>
              <a:defRPr sz="32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5740693"/>
            <a:ext cx="64008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56140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Rectangle 6"/>
          <p:cNvSpPr/>
          <p:nvPr/>
        </p:nvSpPr>
        <p:spPr>
          <a:xfrm>
            <a:off x="0" y="-9525"/>
            <a:ext cx="9144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3" name="Title 1"/>
          <p:cNvSpPr>
            <a:spLocks noGrp="1"/>
          </p:cNvSpPr>
          <p:nvPr>
            <p:ph type="title"/>
          </p:nvPr>
        </p:nvSpPr>
        <p:spPr>
          <a:xfrm>
            <a:off x="230415" y="-94785"/>
            <a:ext cx="8229600" cy="602796"/>
          </a:xfrm>
        </p:spPr>
        <p:txBody>
          <a:bodyPr>
            <a:normAutofit/>
          </a:bodyPr>
          <a:lstStyle>
            <a:lvl1pPr>
              <a:defRPr sz="1600" cap="all">
                <a:solidFill>
                  <a:schemeClr val="bg2"/>
                </a:solidFill>
              </a:defRPr>
            </a:lvl1pPr>
          </a:lstStyle>
          <a:p>
            <a:r>
              <a:rPr lang="en-US"/>
              <a:t>Click to edit Master title style</a:t>
            </a:r>
            <a:endParaRPr lang="en-US" dirty="0"/>
          </a:p>
        </p:txBody>
      </p:sp>
      <p:sp>
        <p:nvSpPr>
          <p:cNvPr id="4" name="Content Placeholder 5"/>
          <p:cNvSpPr>
            <a:spLocks noGrp="1"/>
          </p:cNvSpPr>
          <p:nvPr>
            <p:ph sz="quarter" idx="10"/>
          </p:nvPr>
        </p:nvSpPr>
        <p:spPr>
          <a:xfrm>
            <a:off x="230187" y="634995"/>
            <a:ext cx="4226357"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9"/>
          <p:cNvSpPr>
            <a:spLocks noGrp="1"/>
          </p:cNvSpPr>
          <p:nvPr>
            <p:ph sz="quarter" idx="11"/>
          </p:nvPr>
        </p:nvSpPr>
        <p:spPr>
          <a:xfrm>
            <a:off x="4572000" y="634995"/>
            <a:ext cx="4283075"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4"/>
          <p:cNvSpPr>
            <a:spLocks noGrp="1"/>
          </p:cNvSpPr>
          <p:nvPr>
            <p:ph type="body" sz="quarter" idx="13"/>
          </p:nvPr>
        </p:nvSpPr>
        <p:spPr>
          <a:xfrm>
            <a:off x="230188" y="5599113"/>
            <a:ext cx="8624887" cy="635000"/>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7318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p:nvSpPr>
        <p:spPr>
          <a:xfrm>
            <a:off x="0" y="0"/>
            <a:ext cx="5621338" cy="64150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6" name="Title 1"/>
          <p:cNvSpPr>
            <a:spLocks noGrp="1"/>
          </p:cNvSpPr>
          <p:nvPr>
            <p:ph type="title"/>
          </p:nvPr>
        </p:nvSpPr>
        <p:spPr>
          <a:xfrm>
            <a:off x="5848927" y="273050"/>
            <a:ext cx="3008313" cy="673677"/>
          </a:xfrm>
        </p:spPr>
        <p:txBody>
          <a:bodyPr anchor="b"/>
          <a:lstStyle>
            <a:lvl1pPr algn="l">
              <a:defRPr sz="2000" b="1"/>
            </a:lvl1pPr>
          </a:lstStyle>
          <a:p>
            <a:r>
              <a:rPr lang="en-US"/>
              <a:t>Click to edit Master title style</a:t>
            </a:r>
            <a:endParaRPr lang="en-US" dirty="0"/>
          </a:p>
        </p:txBody>
      </p:sp>
      <p:sp>
        <p:nvSpPr>
          <p:cNvPr id="7" name="Content Placeholder 2"/>
          <p:cNvSpPr>
            <a:spLocks noGrp="1"/>
          </p:cNvSpPr>
          <p:nvPr>
            <p:ph idx="1"/>
          </p:nvPr>
        </p:nvSpPr>
        <p:spPr>
          <a:xfrm>
            <a:off x="275216" y="273050"/>
            <a:ext cx="4888345" cy="5853113"/>
          </a:xfrm>
        </p:spPr>
        <p:txBody>
          <a:bodyPr/>
          <a:lstStyle>
            <a:lvl1pPr>
              <a:defRPr sz="2600" b="0" i="0" cap="all">
                <a:solidFill>
                  <a:schemeClr val="bg2"/>
                </a:solidFill>
                <a:latin typeface="+mj-lt"/>
              </a:defRPr>
            </a:lvl1pPr>
            <a:lvl2pPr marL="0" indent="0">
              <a:buFontTx/>
              <a:buNone/>
              <a:defRPr sz="1600" b="0" i="0">
                <a:solidFill>
                  <a:schemeClr val="bg2"/>
                </a:solidFill>
                <a:latin typeface="+mj-lt"/>
              </a:defRPr>
            </a:lvl2pPr>
            <a:lvl3pPr marL="228600" indent="0">
              <a:spcBef>
                <a:spcPts val="500"/>
              </a:spcBef>
              <a:buFontTx/>
              <a:buNone/>
              <a:defRPr sz="1200" b="0" i="0">
                <a:solidFill>
                  <a:schemeClr val="bg2"/>
                </a:solidFill>
                <a:latin typeface="+mj-lt"/>
              </a:defRPr>
            </a:lvl3pPr>
            <a:lvl4pPr>
              <a:defRPr sz="2000" b="0" i="0">
                <a:latin typeface="+mj-lt"/>
              </a:defRPr>
            </a:lvl4pPr>
            <a:lvl5pPr>
              <a:defRPr sz="2000" b="0" i="0">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half" idx="2"/>
          </p:nvPr>
        </p:nvSpPr>
        <p:spPr>
          <a:xfrm>
            <a:off x="5848927" y="1054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11083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Rectangle 8"/>
          <p:cNvSpPr/>
          <p:nvPr/>
        </p:nvSpPr>
        <p:spPr>
          <a:xfrm>
            <a:off x="0" y="0"/>
            <a:ext cx="7250113" cy="64150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4" name="Title 1"/>
          <p:cNvSpPr>
            <a:spLocks noGrp="1"/>
          </p:cNvSpPr>
          <p:nvPr>
            <p:ph type="title"/>
          </p:nvPr>
        </p:nvSpPr>
        <p:spPr>
          <a:xfrm>
            <a:off x="457200" y="274638"/>
            <a:ext cx="6493164" cy="683635"/>
          </a:xfrm>
        </p:spPr>
        <p:txBody>
          <a:bodyPr>
            <a:normAutofit/>
          </a:bodyPr>
          <a:lstStyle>
            <a:lvl1pPr algn="l">
              <a:defRPr sz="2400" b="0" i="0" cap="all">
                <a:solidFill>
                  <a:schemeClr val="bg2"/>
                </a:solidFill>
              </a:defRPr>
            </a:lvl1pPr>
          </a:lstStyle>
          <a:p>
            <a:r>
              <a:rPr lang="en-US"/>
              <a:t>Click to edit Master title style</a:t>
            </a:r>
            <a:endParaRPr lang="en-US" dirty="0"/>
          </a:p>
        </p:txBody>
      </p:sp>
      <p:sp>
        <p:nvSpPr>
          <p:cNvPr id="5" name="Text Placeholder 10"/>
          <p:cNvSpPr>
            <a:spLocks noGrp="1"/>
          </p:cNvSpPr>
          <p:nvPr>
            <p:ph type="body" sz="quarter" idx="10"/>
          </p:nvPr>
        </p:nvSpPr>
        <p:spPr>
          <a:xfrm>
            <a:off x="457200" y="1154546"/>
            <a:ext cx="6492875" cy="490653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12"/>
          <p:cNvSpPr>
            <a:spLocks noGrp="1"/>
          </p:cNvSpPr>
          <p:nvPr>
            <p:ph type="pic" sz="quarter" idx="11"/>
          </p:nvPr>
        </p:nvSpPr>
        <p:spPr>
          <a:xfrm>
            <a:off x="7331075" y="0"/>
            <a:ext cx="1812925" cy="1639888"/>
          </a:xfrm>
        </p:spPr>
        <p:txBody>
          <a:bodyPr rtlCol="0">
            <a:normAutofit/>
          </a:bodyPr>
          <a:lstStyle/>
          <a:p>
            <a:pPr lvl="0"/>
            <a:r>
              <a:rPr lang="en-US" noProof="0"/>
              <a:t>Drag picture to placeholder or click icon to add</a:t>
            </a:r>
          </a:p>
        </p:txBody>
      </p:sp>
      <p:sp>
        <p:nvSpPr>
          <p:cNvPr id="7" name="Picture Placeholder 14"/>
          <p:cNvSpPr>
            <a:spLocks noGrp="1"/>
          </p:cNvSpPr>
          <p:nvPr>
            <p:ph type="pic" sz="quarter" idx="12"/>
          </p:nvPr>
        </p:nvSpPr>
        <p:spPr>
          <a:xfrm>
            <a:off x="7331075" y="1708440"/>
            <a:ext cx="1812925" cy="2332038"/>
          </a:xfrm>
        </p:spPr>
        <p:txBody>
          <a:bodyPr rtlCol="0">
            <a:normAutofit/>
          </a:bodyPr>
          <a:lstStyle/>
          <a:p>
            <a:pPr lvl="0"/>
            <a:r>
              <a:rPr lang="en-US" noProof="0"/>
              <a:t>Drag picture to placeholder or click icon to add</a:t>
            </a:r>
          </a:p>
        </p:txBody>
      </p:sp>
      <p:sp>
        <p:nvSpPr>
          <p:cNvPr id="8" name="Picture Placeholder 16"/>
          <p:cNvSpPr>
            <a:spLocks noGrp="1"/>
          </p:cNvSpPr>
          <p:nvPr>
            <p:ph type="pic" sz="quarter" idx="13"/>
          </p:nvPr>
        </p:nvSpPr>
        <p:spPr>
          <a:xfrm>
            <a:off x="7331075" y="4122305"/>
            <a:ext cx="1812925" cy="2281238"/>
          </a:xfrm>
        </p:spPr>
        <p:txBody>
          <a:bodyPr rtlCol="0">
            <a:normAutofit/>
          </a:body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3254244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28" name="Group 7"/>
          <p:cNvGrpSpPr>
            <a:grpSpLocks/>
          </p:cNvGrpSpPr>
          <p:nvPr/>
        </p:nvGrpSpPr>
        <p:grpSpPr bwMode="auto">
          <a:xfrm>
            <a:off x="1" y="6450775"/>
            <a:ext cx="9152952" cy="415057"/>
            <a:chOff x="126124" y="6360379"/>
            <a:chExt cx="9091992" cy="504457"/>
          </a:xfrm>
        </p:grpSpPr>
        <p:sp>
          <p:nvSpPr>
            <p:cNvPr id="9" name="Rectangle 8"/>
            <p:cNvSpPr/>
            <p:nvPr userDrawn="1"/>
          </p:nvSpPr>
          <p:spPr>
            <a:xfrm>
              <a:off x="126124" y="6363184"/>
              <a:ext cx="8680743" cy="501652"/>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grpSp>
          <p:nvGrpSpPr>
            <p:cNvPr id="1031" name="Group 9"/>
            <p:cNvGrpSpPr>
              <a:grpSpLocks/>
            </p:cNvGrpSpPr>
            <p:nvPr/>
          </p:nvGrpSpPr>
          <p:grpSpPr bwMode="auto">
            <a:xfrm>
              <a:off x="8817821" y="6360379"/>
              <a:ext cx="400295" cy="501650"/>
              <a:chOff x="-682839" y="6360379"/>
              <a:chExt cx="8484472" cy="501650"/>
            </a:xfrm>
          </p:grpSpPr>
          <p:sp>
            <p:nvSpPr>
              <p:cNvPr id="11" name="Rectangle 10"/>
              <p:cNvSpPr/>
              <p:nvPr/>
            </p:nvSpPr>
            <p:spPr>
              <a:xfrm>
                <a:off x="6321173" y="6360379"/>
                <a:ext cx="1480460" cy="501650"/>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4572123" y="6360379"/>
                <a:ext cx="1480439" cy="50165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2789407" y="6360379"/>
                <a:ext cx="1514105" cy="50165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1040335" y="6360379"/>
                <a:ext cx="1480460" cy="501650"/>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682839" y="6360379"/>
                <a:ext cx="1480439" cy="501650"/>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grpSp>
      </p:gr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697" r:id="rId19"/>
    <p:sldLayoutId id="2147483716" r:id="rId20"/>
    <p:sldLayoutId id="2147483717" r:id="rId21"/>
  </p:sldLayoutIdLst>
  <p:hf hdr="0" ftr="0" dt="0"/>
  <p:txStyles>
    <p:titleStyle>
      <a:lvl1pPr algn="l" defTabSz="457200" rtl="0" eaLnBrk="1" fontAlgn="base" hangingPunct="1">
        <a:spcBef>
          <a:spcPct val="0"/>
        </a:spcBef>
        <a:spcAft>
          <a:spcPct val="0"/>
        </a:spcAft>
        <a:defRPr sz="3600" kern="1200">
          <a:solidFill>
            <a:schemeClr val="tx1"/>
          </a:solidFill>
          <a:latin typeface="+mj-lt"/>
          <a:ea typeface="ＭＳ Ｐゴシック" charset="0"/>
          <a:cs typeface="ＭＳ Ｐゴシック" charset="0"/>
        </a:defRPr>
      </a:lvl1pPr>
      <a:lvl2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9pPr>
    </p:titleStyle>
    <p:bodyStyle>
      <a:lvl1pPr algn="l" defTabSz="457200" rtl="0" eaLnBrk="1" fontAlgn="base" hangingPunct="1">
        <a:spcBef>
          <a:spcPct val="20000"/>
        </a:spcBef>
        <a:spcAft>
          <a:spcPct val="0"/>
        </a:spcAft>
        <a:defRPr sz="25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9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hyperlink" Target="https://www.carli.illinois.edu/sites/files/files/I-ShareAssessments.pdf" TargetMode="External"/><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hyperlink" Target="https://www.carli.illinois.edu/sites/files/files/MembershipFees.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JPG"/><Relationship Id="rId2" Type="http://schemas.openxmlformats.org/officeDocument/2006/relationships/image" Target="../media/image19.jpg"/><Relationship Id="rId1" Type="http://schemas.openxmlformats.org/officeDocument/2006/relationships/slideLayout" Target="../slideLayouts/slideLayout2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hyperlink" Target="https://collections.carli.illinois.edu/" TargetMode="External"/><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hyperlink" Target="https://www.carli.illinois.edu/products-services/contentdm/dpla" TargetMode="External"/><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33.png"/><Relationship Id="rId4" Type="http://schemas.openxmlformats.org/officeDocument/2006/relationships/hyperlink" Target="https://idhh.dp.la/"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hyperlink" Target="https://idhh.dp.la/"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youtube.com/watch?v=z3HZOd9Oa8E" TargetMode="External"/><Relationship Id="rId1" Type="http://schemas.openxmlformats.org/officeDocument/2006/relationships/slideLayout" Target="../slideLayouts/slideLayout17.xml"/><Relationship Id="rId4" Type="http://schemas.openxmlformats.org/officeDocument/2006/relationships/image" Target="../media/image36.sv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hyperlink" Target="https://www.carli.illinois.edu/products-services/prof-devel"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hyperlink" Target="mailto:support@carli.illinois.edu"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hyperlink" Target="https://www.carli.illinois.edu/products-services/collections-management/IllinoisSCOERs" TargetMode="External"/><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hyperlink" Target="https://www.carli.illinois.edu/products-services/collections-management/IllinoisSCOERs" TargetMode="External"/><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hyperlink" Target="https://www.carli.illinois.edu/" TargetMode="External"/><Relationship Id="rId2" Type="http://schemas.openxmlformats.org/officeDocument/2006/relationships/hyperlink" Target="https://www.carli.illinois.edu/email-lists" TargetMode="External"/><Relationship Id="rId1" Type="http://schemas.openxmlformats.org/officeDocument/2006/relationships/slideLayout" Target="../slideLayouts/slideLayout17.xml"/><Relationship Id="rId4" Type="http://schemas.openxmlformats.org/officeDocument/2006/relationships/hyperlink" Target="mailto:support@carli.illinois.edu"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mailto:support@carli.illinois.edu" TargetMode="External"/><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40.tif"/><Relationship Id="rId5" Type="http://schemas.openxmlformats.org/officeDocument/2006/relationships/hyperlink" Target="mailto:abcraig@uillinois.edu" TargetMode="External"/><Relationship Id="rId4" Type="http://schemas.openxmlformats.org/officeDocument/2006/relationships/hyperlink" Target="http://www.carli.illinois.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ctrTitle"/>
          </p:nvPr>
        </p:nvSpPr>
        <p:spPr>
          <a:xfrm>
            <a:off x="685800" y="4919663"/>
            <a:ext cx="7772400" cy="1079500"/>
          </a:xfrm>
        </p:spPr>
        <p:txBody>
          <a:bodyPr rtlCol="0"/>
          <a:lstStyle/>
          <a:p>
            <a:pPr algn="ctr" fontAlgn="auto">
              <a:spcAft>
                <a:spcPts val="0"/>
              </a:spcAft>
              <a:defRPr/>
            </a:pPr>
            <a:r>
              <a:rPr lang="en-US" dirty="0">
                <a:ea typeface="+mj-ea"/>
                <a:cs typeface="+mj-cs"/>
              </a:rPr>
              <a:t>New directors’ Welcome</a:t>
            </a:r>
          </a:p>
        </p:txBody>
      </p:sp>
      <p:sp>
        <p:nvSpPr>
          <p:cNvPr id="22530" name="Subtitle 16"/>
          <p:cNvSpPr>
            <a:spLocks noGrp="1"/>
          </p:cNvSpPr>
          <p:nvPr>
            <p:ph type="subTitle" idx="1"/>
          </p:nvPr>
        </p:nvSpPr>
        <p:spPr>
          <a:xfrm>
            <a:off x="1371600" y="5740400"/>
            <a:ext cx="6400800" cy="987425"/>
          </a:xfrm>
        </p:spPr>
        <p:txBody>
          <a:bodyPr/>
          <a:lstStyle/>
          <a:p>
            <a:r>
              <a:rPr lang="en-US" dirty="0">
                <a:latin typeface="Times New Roman" charset="0"/>
              </a:rPr>
              <a:t>May 2023</a:t>
            </a:r>
          </a:p>
        </p:txBody>
      </p:sp>
    </p:spTree>
    <p:extLst>
      <p:ext uri="{BB962C8B-B14F-4D97-AF65-F5344CB8AC3E}">
        <p14:creationId xmlns:p14="http://schemas.microsoft.com/office/powerpoint/2010/main" val="86200749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CARLI’s BYLAWS</a:t>
            </a:r>
          </a:p>
        </p:txBody>
      </p:sp>
      <p:pic>
        <p:nvPicPr>
          <p:cNvPr id="11" name="Picture 10" descr="A picture containing text, screenshot, document, font&#10;&#10;Description automatically generated">
            <a:extLst>
              <a:ext uri="{FF2B5EF4-FFF2-40B4-BE49-F238E27FC236}">
                <a16:creationId xmlns:a16="http://schemas.microsoft.com/office/drawing/2014/main" id="{FA003735-053E-F638-8165-249E4C301A3B}"/>
              </a:ext>
            </a:extLst>
          </p:cNvPr>
          <p:cNvPicPr>
            <a:picLocks noChangeAspect="1"/>
          </p:cNvPicPr>
          <p:nvPr/>
        </p:nvPicPr>
        <p:blipFill>
          <a:blip r:embed="rId3"/>
          <a:stretch>
            <a:fillRect/>
          </a:stretch>
        </p:blipFill>
        <p:spPr>
          <a:xfrm>
            <a:off x="1581152" y="385006"/>
            <a:ext cx="5681133" cy="6035040"/>
          </a:xfrm>
          <a:prstGeom prst="rect">
            <a:avLst/>
          </a:prstGeom>
        </p:spPr>
      </p:pic>
    </p:spTree>
    <p:extLst>
      <p:ext uri="{BB962C8B-B14F-4D97-AF65-F5344CB8AC3E}">
        <p14:creationId xmlns:p14="http://schemas.microsoft.com/office/powerpoint/2010/main" val="3538938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CARLI Committees</a:t>
            </a:r>
          </a:p>
        </p:txBody>
      </p:sp>
      <p:sp>
        <p:nvSpPr>
          <p:cNvPr id="4" name="Rectangle 1"/>
          <p:cNvSpPr>
            <a:spLocks noGrp="1" noChangeArrowheads="1"/>
          </p:cNvSpPr>
          <p:nvPr>
            <p:ph idx="1"/>
          </p:nvPr>
        </p:nvSpPr>
        <p:spPr bwMode="auto">
          <a:xfrm>
            <a:off x="230415" y="508009"/>
            <a:ext cx="8683170"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rPr>
              <a:t>Board Committees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rPr>
              <a:t>Executive Committee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rPr>
              <a:t>Finance Committee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rPr>
              <a:t>Personnel Committee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rPr>
              <a:t>Program Planning Committee</a:t>
            </a:r>
          </a:p>
          <a:p>
            <a:pPr marL="285750" indent="-285750" defTabSz="914400" eaLnBrk="0" hangingPunct="0">
              <a:spcBef>
                <a:spcPct val="0"/>
              </a:spcBef>
              <a:buFont typeface="Arial" panose="020B0604020202020204" pitchFamily="34" charset="0"/>
              <a:buChar char="•"/>
            </a:pPr>
            <a:r>
              <a:rPr lang="en-US" altLang="en-US" sz="1600" dirty="0"/>
              <a:t>Scholarship Committee</a:t>
            </a:r>
            <a:endParaRPr kumimoji="0" lang="en-US" altLang="en-US" sz="1600" b="0" i="0" u="none" strike="noStrike" cap="none" normalizeH="0" baseline="0" dirty="0">
              <a:ln>
                <a:noFill/>
              </a:ln>
              <a:solidFill>
                <a:schemeClr val="tx1"/>
              </a:solidFill>
              <a:effectLst/>
            </a:endParaRPr>
          </a:p>
          <a:p>
            <a:pPr lvl="0" defTabSz="914400" eaLnBrk="0" hangingPunct="0">
              <a:spcBef>
                <a:spcPct val="0"/>
              </a:spcBef>
            </a:pPr>
            <a:endParaRPr lang="en-US" altLang="en-US" sz="1200" b="1" dirty="0"/>
          </a:p>
          <a:p>
            <a:pPr lvl="0" defTabSz="914400" eaLnBrk="0" hangingPunct="0">
              <a:spcBef>
                <a:spcPct val="0"/>
              </a:spcBef>
            </a:pPr>
            <a:r>
              <a:rPr lang="en-US" altLang="en-US" sz="1600" b="1" dirty="0"/>
              <a:t>Standing Committees</a:t>
            </a:r>
          </a:p>
          <a:p>
            <a:pPr marL="285750" lvl="0" indent="-285750" defTabSz="914400" eaLnBrk="0" hangingPunct="0">
              <a:spcBef>
                <a:spcPct val="0"/>
              </a:spcBef>
              <a:buFont typeface="Arial" panose="020B0604020202020204" pitchFamily="34" charset="0"/>
              <a:buChar char="•"/>
            </a:pPr>
            <a:r>
              <a:rPr lang="en-US" altLang="en-US" sz="1600" dirty="0"/>
              <a:t>Collection Management Committee</a:t>
            </a:r>
          </a:p>
          <a:p>
            <a:pPr marL="285750" lvl="0" indent="-285750" defTabSz="914400" eaLnBrk="0" hangingPunct="0">
              <a:spcBef>
                <a:spcPct val="0"/>
              </a:spcBef>
              <a:buFont typeface="Arial" panose="020B0604020202020204" pitchFamily="34" charset="0"/>
              <a:buChar char="•"/>
            </a:pPr>
            <a:r>
              <a:rPr lang="en-US" altLang="en-US" sz="1600" dirty="0"/>
              <a:t>Commercial Products Committee </a:t>
            </a:r>
          </a:p>
          <a:p>
            <a:pPr marL="285750" lvl="0" indent="-285750" defTabSz="914400" eaLnBrk="0" hangingPunct="0">
              <a:spcBef>
                <a:spcPct val="0"/>
              </a:spcBef>
              <a:buFont typeface="Arial" panose="020B0604020202020204" pitchFamily="34" charset="0"/>
              <a:buChar char="•"/>
            </a:pPr>
            <a:r>
              <a:rPr lang="en-US" altLang="en-US" sz="1600" dirty="0"/>
              <a:t>Created Content Committee (committee is currently on hiatus)</a:t>
            </a:r>
          </a:p>
          <a:p>
            <a:pPr marL="285750" lvl="0" indent="-285750" defTabSz="914400" eaLnBrk="0" hangingPunct="0">
              <a:spcBef>
                <a:spcPct val="0"/>
              </a:spcBef>
              <a:buFont typeface="Arial" panose="020B0604020202020204" pitchFamily="34" charset="0"/>
              <a:buChar char="•"/>
            </a:pPr>
            <a:r>
              <a:rPr lang="en-US" altLang="en-US" sz="1600" dirty="0"/>
              <a:t>Discovery Primo VE Committee</a:t>
            </a:r>
          </a:p>
          <a:p>
            <a:pPr marL="285750" lvl="0" indent="-285750" defTabSz="914400" eaLnBrk="0" hangingPunct="0">
              <a:spcBef>
                <a:spcPct val="0"/>
              </a:spcBef>
              <a:buFont typeface="Arial" panose="020B0604020202020204" pitchFamily="34" charset="0"/>
              <a:buChar char="•"/>
            </a:pPr>
            <a:r>
              <a:rPr lang="en-US" altLang="en-US" sz="1600" dirty="0"/>
              <a:t>E-Resources Management Committee</a:t>
            </a:r>
          </a:p>
          <a:p>
            <a:pPr marL="285750" lvl="0" indent="-285750" defTabSz="914400" eaLnBrk="0" hangingPunct="0">
              <a:spcBef>
                <a:spcPct val="0"/>
              </a:spcBef>
              <a:buFont typeface="Arial" panose="020B0604020202020204" pitchFamily="34" charset="0"/>
              <a:buChar char="•"/>
            </a:pPr>
            <a:r>
              <a:rPr lang="en-US" altLang="en-US" sz="1600" dirty="0"/>
              <a:t>Instruction Committee</a:t>
            </a:r>
          </a:p>
          <a:p>
            <a:pPr marL="285750" lvl="0" indent="-285750" defTabSz="914400" eaLnBrk="0" hangingPunct="0">
              <a:spcBef>
                <a:spcPct val="0"/>
              </a:spcBef>
              <a:buFont typeface="Arial" panose="020B0604020202020204" pitchFamily="34" charset="0"/>
              <a:buChar char="•"/>
            </a:pPr>
            <a:r>
              <a:rPr lang="en-US" altLang="en-US" sz="1600" dirty="0"/>
              <a:t>Open Educational Resources Committee</a:t>
            </a:r>
          </a:p>
          <a:p>
            <a:pPr marL="285750" lvl="0" indent="-285750" defTabSz="914400" eaLnBrk="0" hangingPunct="0">
              <a:spcBef>
                <a:spcPct val="0"/>
              </a:spcBef>
              <a:buFont typeface="Arial" panose="020B0604020202020204" pitchFamily="34" charset="0"/>
              <a:buChar char="•"/>
            </a:pPr>
            <a:r>
              <a:rPr lang="en-US" altLang="en-US" sz="1600" dirty="0"/>
              <a:t>Preservation Committee</a:t>
            </a:r>
          </a:p>
          <a:p>
            <a:pPr marL="285750" lvl="0" indent="-285750" defTabSz="914400" eaLnBrk="0" hangingPunct="0">
              <a:spcBef>
                <a:spcPct val="0"/>
              </a:spcBef>
              <a:buFont typeface="Arial" panose="020B0604020202020204" pitchFamily="34" charset="0"/>
              <a:buChar char="•"/>
            </a:pPr>
            <a:r>
              <a:rPr lang="en-US" altLang="en-US" sz="1600" dirty="0"/>
              <a:t>Public Services Committee</a:t>
            </a:r>
          </a:p>
          <a:p>
            <a:pPr marL="285750" lvl="0" indent="-285750" defTabSz="914400" eaLnBrk="0" hangingPunct="0">
              <a:spcBef>
                <a:spcPct val="0"/>
              </a:spcBef>
              <a:buFont typeface="Arial" panose="020B0604020202020204" pitchFamily="34" charset="0"/>
              <a:buChar char="•"/>
            </a:pPr>
            <a:r>
              <a:rPr lang="en-US" altLang="en-US" sz="1600" dirty="0"/>
              <a:t>Resource Sharing Committee</a:t>
            </a:r>
          </a:p>
          <a:p>
            <a:pPr marL="285750" lvl="0" indent="-285750" defTabSz="914400" eaLnBrk="0" hangingPunct="0">
              <a:spcBef>
                <a:spcPct val="0"/>
              </a:spcBef>
              <a:buFont typeface="Arial" panose="020B0604020202020204" pitchFamily="34" charset="0"/>
              <a:buChar char="•"/>
            </a:pPr>
            <a:r>
              <a:rPr lang="en-US" altLang="en-US" sz="1600" dirty="0"/>
              <a:t>Technical Services Committee</a:t>
            </a:r>
          </a:p>
          <a:p>
            <a:pPr marL="285750" lvl="0" indent="-285750" defTabSz="914400" eaLnBrk="0" hangingPunct="0">
              <a:spcBef>
                <a:spcPct val="0"/>
              </a:spcBef>
              <a:buFont typeface="Arial" panose="020B0604020202020204" pitchFamily="34" charset="0"/>
              <a:buChar char="•"/>
            </a:pPr>
            <a:endParaRPr lang="en-US" altLang="en-US" sz="1600" dirty="0"/>
          </a:p>
          <a:p>
            <a:pPr lvl="0" defTabSz="914400" eaLnBrk="0" hangingPunct="0">
              <a:spcBef>
                <a:spcPct val="0"/>
              </a:spcBef>
            </a:pPr>
            <a:r>
              <a:rPr lang="en-US" altLang="en-US" sz="1600" b="1" dirty="0"/>
              <a:t>Task Forces</a:t>
            </a:r>
          </a:p>
          <a:p>
            <a:pPr marL="342900" lvl="0" indent="-342900" defTabSz="914400" eaLnBrk="0" hangingPunct="0">
              <a:spcBef>
                <a:spcPct val="0"/>
              </a:spcBef>
              <a:buFont typeface="Arial" panose="020B0604020202020204" pitchFamily="34" charset="0"/>
              <a:buChar char="•"/>
            </a:pPr>
            <a:r>
              <a:rPr lang="en-US" altLang="en-US" sz="1600" dirty="0"/>
              <a:t>Archives Task Force</a:t>
            </a:r>
          </a:p>
          <a:p>
            <a:pPr marL="342900" lvl="0" indent="-342900" defTabSz="914400" eaLnBrk="0" hangingPunct="0">
              <a:spcBef>
                <a:spcPct val="0"/>
              </a:spcBef>
              <a:buFont typeface="Arial" panose="020B0604020202020204" pitchFamily="34" charset="0"/>
              <a:buChar char="•"/>
            </a:pPr>
            <a:r>
              <a:rPr lang="en-US" altLang="en-US" sz="1600" dirty="0"/>
              <a:t>Diversity Equity and Inclusion Task Force</a:t>
            </a:r>
          </a:p>
        </p:txBody>
      </p:sp>
    </p:spTree>
    <p:extLst>
      <p:ext uri="{BB962C8B-B14F-4D97-AF65-F5344CB8AC3E}">
        <p14:creationId xmlns:p14="http://schemas.microsoft.com/office/powerpoint/2010/main" val="1566853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830A43-8FA4-5F45-8379-0A580659E8CC}"/>
              </a:ext>
            </a:extLst>
          </p:cNvPr>
          <p:cNvSpPr>
            <a:spLocks noGrp="1"/>
          </p:cNvSpPr>
          <p:nvPr>
            <p:ph idx="1"/>
          </p:nvPr>
        </p:nvSpPr>
        <p:spPr>
          <a:xfrm>
            <a:off x="0" y="857250"/>
            <a:ext cx="9143999" cy="6006381"/>
          </a:xfrm>
        </p:spPr>
        <p:txBody>
          <a:bodyPr numCol="2" spcCol="182880"/>
          <a:lstStyle/>
          <a:p>
            <a:pPr>
              <a:spcBef>
                <a:spcPts val="0"/>
              </a:spcBef>
            </a:pPr>
            <a:r>
              <a:rPr lang="en-US" sz="1400" b="1" dirty="0">
                <a:ea typeface="ＭＳ Ｐゴシック"/>
              </a:rPr>
              <a:t>MEMBERSHIP AND COMMUNICATIONS</a:t>
            </a:r>
            <a:br>
              <a:rPr lang="en-US" sz="1400" b="1" dirty="0"/>
            </a:br>
            <a:r>
              <a:rPr lang="en-US" sz="1600" b="1" dirty="0">
                <a:solidFill>
                  <a:srgbClr val="0070C0"/>
                </a:solidFill>
                <a:ea typeface="ＭＳ Ｐゴシック"/>
              </a:rPr>
              <a:t>Margaret Chambers, Director and Advisor,</a:t>
            </a:r>
            <a:br>
              <a:rPr lang="en-US" sz="1600" b="1" dirty="0"/>
            </a:br>
            <a:r>
              <a:rPr lang="en-US" sz="1600" b="1" dirty="0">
                <a:solidFill>
                  <a:srgbClr val="0070C0"/>
                </a:solidFill>
                <a:ea typeface="ＭＳ Ｐゴシック"/>
              </a:rPr>
              <a:t>Membership and Communication</a:t>
            </a:r>
            <a:endParaRPr lang="en-US" sz="1600" b="1" dirty="0">
              <a:solidFill>
                <a:srgbClr val="0070C0"/>
              </a:solidFill>
            </a:endParaRPr>
          </a:p>
          <a:p>
            <a:pPr marL="171450" indent="-171450">
              <a:spcBef>
                <a:spcPts val="0"/>
              </a:spcBef>
              <a:buFont typeface="Arial" panose="020B0604020202020204" pitchFamily="34" charset="0"/>
              <a:buChar char="•"/>
            </a:pPr>
            <a:r>
              <a:rPr lang="en-US" sz="1400" dirty="0">
                <a:ea typeface="ＭＳ Ｐゴシック"/>
              </a:rPr>
              <a:t>Michelle Haake, Senior Coordinator </a:t>
            </a:r>
            <a:r>
              <a:rPr lang="en-US" sz="1400" dirty="0">
                <a:ea typeface="+mn-lt"/>
                <a:cs typeface="+mn-lt"/>
              </a:rPr>
              <a:t>Membership </a:t>
            </a:r>
            <a:br>
              <a:rPr lang="en-US" sz="1400" dirty="0">
                <a:ea typeface="+mn-lt"/>
                <a:cs typeface="+mn-lt"/>
              </a:rPr>
            </a:br>
            <a:r>
              <a:rPr lang="en-US" sz="1400" dirty="0">
                <a:ea typeface="+mn-lt"/>
                <a:cs typeface="+mn-lt"/>
              </a:rPr>
              <a:t>&amp; Communications</a:t>
            </a:r>
          </a:p>
          <a:p>
            <a:pPr marL="171450" indent="-171450">
              <a:spcBef>
                <a:spcPts val="0"/>
              </a:spcBef>
              <a:buFont typeface="Arial" panose="020B0604020202020204" pitchFamily="34" charset="0"/>
              <a:buChar char="•"/>
            </a:pPr>
            <a:r>
              <a:rPr lang="en-US" sz="1400" dirty="0"/>
              <a:t>Ed Schell, Web Developer</a:t>
            </a:r>
          </a:p>
          <a:p>
            <a:pPr marL="171450" indent="-171450">
              <a:spcBef>
                <a:spcPts val="0"/>
              </a:spcBef>
              <a:buFont typeface="Arial" panose="020B0604020202020204" pitchFamily="34" charset="0"/>
              <a:buChar char="•"/>
            </a:pPr>
            <a:r>
              <a:rPr lang="en-US" sz="1400" dirty="0">
                <a:ea typeface="ＭＳ Ｐゴシック"/>
              </a:rPr>
              <a:t>Nicole Swanson, </a:t>
            </a:r>
            <a:r>
              <a:rPr lang="en-US" sz="1400" dirty="0">
                <a:ea typeface="+mn-lt"/>
                <a:cs typeface="+mn-lt"/>
              </a:rPr>
              <a:t>Senior Coordinator, Library Services </a:t>
            </a:r>
            <a:br>
              <a:rPr lang="en-US" sz="1400" dirty="0">
                <a:ea typeface="+mn-lt"/>
                <a:cs typeface="+mn-lt"/>
              </a:rPr>
            </a:br>
            <a:r>
              <a:rPr lang="en-US" sz="1400" dirty="0">
                <a:ea typeface="+mn-lt"/>
                <a:cs typeface="+mn-lt"/>
              </a:rPr>
              <a:t>and Outreach</a:t>
            </a:r>
            <a:endParaRPr lang="en-US" sz="1400" dirty="0"/>
          </a:p>
          <a:p>
            <a:pPr>
              <a:spcBef>
                <a:spcPts val="0"/>
              </a:spcBef>
            </a:pPr>
            <a:endParaRPr lang="en-US" sz="1400" b="1" dirty="0"/>
          </a:p>
          <a:p>
            <a:pPr>
              <a:spcBef>
                <a:spcPts val="0"/>
              </a:spcBef>
            </a:pPr>
            <a:r>
              <a:rPr lang="en-US" sz="1400" b="1" dirty="0"/>
              <a:t>BUSINESS AND FINANCE SERVICES</a:t>
            </a:r>
            <a:br>
              <a:rPr lang="en-US" sz="1400" b="1" dirty="0"/>
            </a:br>
            <a:r>
              <a:rPr lang="en-US" sz="1600" b="1" dirty="0">
                <a:solidFill>
                  <a:srgbClr val="0070C0"/>
                </a:solidFill>
              </a:rPr>
              <a:t>Diane Day, Fiscal Officer</a:t>
            </a:r>
          </a:p>
          <a:p>
            <a:pPr marL="171450" indent="-171450">
              <a:spcBef>
                <a:spcPts val="0"/>
              </a:spcBef>
              <a:buFont typeface="Arial" panose="020B0604020202020204" pitchFamily="34" charset="0"/>
              <a:buChar char="•"/>
            </a:pPr>
            <a:r>
              <a:rPr lang="en-US" sz="1400" dirty="0"/>
              <a:t>Tim David, Accounting Specialist</a:t>
            </a:r>
          </a:p>
          <a:p>
            <a:pPr marL="171450" indent="-171450">
              <a:spcBef>
                <a:spcPts val="0"/>
              </a:spcBef>
              <a:buFont typeface="Arial" panose="020B0604020202020204" pitchFamily="34" charset="0"/>
              <a:buChar char="•"/>
            </a:pPr>
            <a:r>
              <a:rPr lang="en-US" sz="1400" dirty="0"/>
              <a:t>Katrina Little, Invoicing Specialist</a:t>
            </a:r>
          </a:p>
          <a:p>
            <a:pPr>
              <a:spcBef>
                <a:spcPts val="0"/>
              </a:spcBef>
            </a:pPr>
            <a:endParaRPr lang="en-US" sz="1400" b="1" dirty="0"/>
          </a:p>
          <a:p>
            <a:pPr>
              <a:spcBef>
                <a:spcPts val="0"/>
              </a:spcBef>
            </a:pPr>
            <a:r>
              <a:rPr lang="en-US" sz="1400" b="1" dirty="0"/>
              <a:t>COLLECTIONS SERVICES</a:t>
            </a:r>
            <a:br>
              <a:rPr lang="en-US" sz="1400" b="1" dirty="0"/>
            </a:br>
            <a:r>
              <a:rPr lang="en-US" sz="1600" b="1" dirty="0">
                <a:solidFill>
                  <a:srgbClr val="0070C0"/>
                </a:solidFill>
              </a:rPr>
              <a:t>Elizabeth </a:t>
            </a:r>
            <a:r>
              <a:rPr lang="en-US" sz="1600" b="1" dirty="0" err="1">
                <a:solidFill>
                  <a:srgbClr val="0070C0"/>
                </a:solidFill>
              </a:rPr>
              <a:t>Clarage</a:t>
            </a:r>
            <a:r>
              <a:rPr lang="en-US" sz="1600" b="1" dirty="0">
                <a:solidFill>
                  <a:srgbClr val="0070C0"/>
                </a:solidFill>
              </a:rPr>
              <a:t>, Director, Collections Services</a:t>
            </a:r>
          </a:p>
          <a:p>
            <a:pPr marL="171450" indent="-171450">
              <a:spcBef>
                <a:spcPts val="0"/>
              </a:spcBef>
              <a:buFont typeface="Arial" panose="020B0604020202020204" pitchFamily="34" charset="0"/>
              <a:buChar char="•"/>
            </a:pPr>
            <a:r>
              <a:rPr lang="en-US" sz="1400" dirty="0">
                <a:ea typeface="ＭＳ Ｐゴシック"/>
              </a:rPr>
              <a:t>Michele Leigh, Senior Coordinator, Open Illinois</a:t>
            </a:r>
          </a:p>
          <a:p>
            <a:pPr>
              <a:spcBef>
                <a:spcPts val="0"/>
              </a:spcBef>
            </a:pPr>
            <a:endParaRPr lang="en-US" sz="1400" dirty="0"/>
          </a:p>
          <a:p>
            <a:pPr>
              <a:spcBef>
                <a:spcPts val="0"/>
              </a:spcBef>
            </a:pPr>
            <a:endParaRPr lang="en-US" sz="1400" b="1" dirty="0"/>
          </a:p>
          <a:p>
            <a:pPr>
              <a:spcBef>
                <a:spcPts val="0"/>
              </a:spcBef>
            </a:pPr>
            <a:endParaRPr lang="en-US" sz="1400" b="1" dirty="0"/>
          </a:p>
          <a:p>
            <a:pPr>
              <a:spcBef>
                <a:spcPts val="0"/>
              </a:spcBef>
            </a:pPr>
            <a:endParaRPr lang="en-US" sz="1400" b="1" dirty="0"/>
          </a:p>
          <a:p>
            <a:pPr>
              <a:spcBef>
                <a:spcPts val="0"/>
              </a:spcBef>
            </a:pPr>
            <a:endParaRPr lang="en-US" sz="1400" b="1" dirty="0"/>
          </a:p>
          <a:p>
            <a:pPr>
              <a:spcBef>
                <a:spcPts val="0"/>
              </a:spcBef>
            </a:pPr>
            <a:endParaRPr lang="en-US" sz="1400" b="1" dirty="0"/>
          </a:p>
          <a:p>
            <a:pPr>
              <a:spcBef>
                <a:spcPts val="0"/>
              </a:spcBef>
            </a:pPr>
            <a:endParaRPr lang="en-US" sz="1400" b="1" dirty="0"/>
          </a:p>
          <a:p>
            <a:pPr>
              <a:spcBef>
                <a:spcPts val="0"/>
              </a:spcBef>
            </a:pPr>
            <a:endParaRPr lang="en-US" sz="1400" b="1" dirty="0"/>
          </a:p>
          <a:p>
            <a:pPr>
              <a:spcBef>
                <a:spcPts val="0"/>
              </a:spcBef>
            </a:pPr>
            <a:endParaRPr lang="en-US" sz="1400" b="1" dirty="0"/>
          </a:p>
          <a:p>
            <a:pPr>
              <a:spcBef>
                <a:spcPts val="0"/>
              </a:spcBef>
            </a:pPr>
            <a:endParaRPr lang="en-US" sz="1400" b="1" dirty="0"/>
          </a:p>
          <a:p>
            <a:pPr>
              <a:spcBef>
                <a:spcPts val="0"/>
              </a:spcBef>
            </a:pPr>
            <a:endParaRPr lang="en-US" sz="1400" b="1" dirty="0"/>
          </a:p>
          <a:p>
            <a:pPr>
              <a:spcBef>
                <a:spcPts val="0"/>
              </a:spcBef>
            </a:pPr>
            <a:r>
              <a:rPr lang="en-US" sz="1400" b="1" dirty="0"/>
              <a:t>E-RESOURCES</a:t>
            </a:r>
            <a:br>
              <a:rPr lang="en-US" sz="1400" b="1" dirty="0"/>
            </a:br>
            <a:r>
              <a:rPr lang="en-US" sz="1600" b="1" dirty="0">
                <a:solidFill>
                  <a:srgbClr val="0070C0"/>
                </a:solidFill>
              </a:rPr>
              <a:t>Jenny Taylor, Associate Director, Electronic Resources</a:t>
            </a:r>
          </a:p>
          <a:p>
            <a:pPr marL="285750" indent="-285750">
              <a:spcBef>
                <a:spcPts val="0"/>
              </a:spcBef>
              <a:buFont typeface="Arial" panose="020B0604020202020204" pitchFamily="34" charset="0"/>
              <a:buChar char="•"/>
            </a:pPr>
            <a:r>
              <a:rPr lang="en-US" sz="1400" dirty="0"/>
              <a:t>Denise Green, Senior Library Services Coordinator</a:t>
            </a:r>
          </a:p>
          <a:p>
            <a:pPr marL="285750" indent="-285750">
              <a:spcBef>
                <a:spcPts val="0"/>
              </a:spcBef>
              <a:buFont typeface="Arial" panose="020B0604020202020204" pitchFamily="34" charset="0"/>
              <a:buChar char="•"/>
            </a:pPr>
            <a:r>
              <a:rPr lang="en-US" sz="1400" dirty="0"/>
              <a:t>Nicole Ream-Sotomayor, Senior Electronic Resources Coordinator</a:t>
            </a:r>
          </a:p>
          <a:p>
            <a:pPr marL="285750" indent="-285750">
              <a:spcBef>
                <a:spcPts val="0"/>
              </a:spcBef>
              <a:buFont typeface="Arial" panose="020B0604020202020204" pitchFamily="34" charset="0"/>
              <a:buChar char="•"/>
            </a:pPr>
            <a:r>
              <a:rPr lang="en-US" sz="1400" dirty="0"/>
              <a:t>Marisa Tolbert, Library Services Coordinator</a:t>
            </a:r>
          </a:p>
          <a:p>
            <a:pPr>
              <a:spcBef>
                <a:spcPts val="0"/>
              </a:spcBef>
            </a:pPr>
            <a:endParaRPr lang="en-US" sz="1400" b="1" dirty="0"/>
          </a:p>
          <a:p>
            <a:pPr>
              <a:spcBef>
                <a:spcPts val="0"/>
              </a:spcBef>
            </a:pPr>
            <a:r>
              <a:rPr lang="en-US" sz="1400" b="1" dirty="0"/>
              <a:t>SYSTEMS SERVICES </a:t>
            </a:r>
          </a:p>
          <a:p>
            <a:pPr>
              <a:spcBef>
                <a:spcPts val="0"/>
              </a:spcBef>
            </a:pPr>
            <a:r>
              <a:rPr lang="en-US" sz="1600" b="1" dirty="0">
                <a:solidFill>
                  <a:srgbClr val="0070C0"/>
                </a:solidFill>
              </a:rPr>
              <a:t>Jessica Gibson, Assistant Director, System Services</a:t>
            </a:r>
          </a:p>
          <a:p>
            <a:pPr marL="171450" indent="-171450">
              <a:spcBef>
                <a:spcPts val="0"/>
              </a:spcBef>
              <a:buFont typeface="Arial" panose="020B0604020202020204" pitchFamily="34" charset="0"/>
              <a:buChar char="•"/>
            </a:pPr>
            <a:r>
              <a:rPr lang="en-US" sz="1400" dirty="0"/>
              <a:t>Christopher Delis, Application Support Specialist</a:t>
            </a:r>
          </a:p>
          <a:p>
            <a:pPr marL="171450" indent="-171450">
              <a:spcBef>
                <a:spcPts val="0"/>
              </a:spcBef>
              <a:buFont typeface="Arial" panose="020B0604020202020204" pitchFamily="34" charset="0"/>
              <a:buChar char="•"/>
            </a:pPr>
            <a:r>
              <a:rPr lang="en-US" sz="1400" dirty="0">
                <a:ea typeface="ＭＳ Ｐゴシック"/>
              </a:rPr>
              <a:t>Todd Pavlik, Data Coordinator</a:t>
            </a:r>
          </a:p>
          <a:p>
            <a:pPr marL="171450" indent="-171450">
              <a:spcBef>
                <a:spcPts val="0"/>
              </a:spcBef>
              <a:buFont typeface="Arial" panose="020B0604020202020204" pitchFamily="34" charset="0"/>
              <a:buChar char="•"/>
            </a:pPr>
            <a:r>
              <a:rPr lang="en-US" sz="1400" dirty="0">
                <a:ea typeface="ＭＳ Ｐゴシック"/>
              </a:rPr>
              <a:t>Megan Pearson, Visiting Library Services Coordinator</a:t>
            </a:r>
          </a:p>
          <a:p>
            <a:pPr marL="171450" indent="-171450">
              <a:spcBef>
                <a:spcPts val="0"/>
              </a:spcBef>
              <a:buFont typeface="Arial" panose="020B0604020202020204" pitchFamily="34" charset="0"/>
              <a:buChar char="•"/>
            </a:pPr>
            <a:r>
              <a:rPr lang="en-US" sz="1400" dirty="0">
                <a:ea typeface="ＭＳ Ｐゴシック"/>
              </a:rPr>
              <a:t>Annie Serrano, Senior Library Application Coordinator</a:t>
            </a:r>
          </a:p>
          <a:p>
            <a:pPr marL="171450" indent="-171450">
              <a:spcBef>
                <a:spcPts val="0"/>
              </a:spcBef>
              <a:buFont typeface="Arial" panose="020B0604020202020204" pitchFamily="34" charset="0"/>
              <a:buChar char="•"/>
            </a:pPr>
            <a:r>
              <a:rPr lang="en-US" sz="1400" dirty="0"/>
              <a:t>Bradley Woodruff, Library Application Support Consultant</a:t>
            </a:r>
          </a:p>
          <a:p>
            <a:pPr>
              <a:spcBef>
                <a:spcPts val="0"/>
              </a:spcBef>
            </a:pPr>
            <a:endParaRPr lang="en-US" sz="1400" dirty="0"/>
          </a:p>
          <a:p>
            <a:pPr>
              <a:spcBef>
                <a:spcPts val="0"/>
              </a:spcBef>
            </a:pPr>
            <a:r>
              <a:rPr lang="en-US" sz="1400" b="1" dirty="0"/>
              <a:t>USER SERVICES</a:t>
            </a:r>
            <a:br>
              <a:rPr lang="en-US" sz="1400" b="1" dirty="0"/>
            </a:br>
            <a:r>
              <a:rPr lang="en-US" sz="1600" b="1" dirty="0">
                <a:solidFill>
                  <a:srgbClr val="0070C0"/>
                </a:solidFill>
              </a:rPr>
              <a:t>Jennifer Masciadrelli, Assistant Director, User Services</a:t>
            </a:r>
          </a:p>
          <a:p>
            <a:pPr marL="171450" indent="-171450">
              <a:spcBef>
                <a:spcPts val="0"/>
              </a:spcBef>
              <a:buFont typeface="Arial" panose="020B0604020202020204" pitchFamily="34" charset="0"/>
              <a:buChar char="•"/>
            </a:pPr>
            <a:r>
              <a:rPr lang="en-US" sz="1400" dirty="0"/>
              <a:t>Debbie Campbell, Senior Library Services Coordinator</a:t>
            </a:r>
          </a:p>
          <a:p>
            <a:pPr marL="171450" indent="-171450">
              <a:spcBef>
                <a:spcPts val="0"/>
              </a:spcBef>
              <a:buFont typeface="Arial" panose="020B0604020202020204" pitchFamily="34" charset="0"/>
              <a:buChar char="•"/>
            </a:pPr>
            <a:r>
              <a:rPr lang="en-US" sz="1400" dirty="0"/>
              <a:t>Martin Kong, Library Services Coordinator</a:t>
            </a:r>
          </a:p>
          <a:p>
            <a:pPr marL="171450" indent="-171450">
              <a:spcBef>
                <a:spcPts val="0"/>
              </a:spcBef>
              <a:buFont typeface="Arial" panose="020B0604020202020204" pitchFamily="34" charset="0"/>
              <a:buChar char="•"/>
            </a:pPr>
            <a:r>
              <a:rPr lang="en-US" sz="1400" dirty="0"/>
              <a:t>Amy Maroso, Senior Digitization Coordinator</a:t>
            </a:r>
          </a:p>
          <a:p>
            <a:pPr marL="171450" indent="-171450">
              <a:spcBef>
                <a:spcPts val="0"/>
              </a:spcBef>
              <a:buFont typeface="Arial" panose="020B0604020202020204" pitchFamily="34" charset="0"/>
              <a:buChar char="•"/>
            </a:pPr>
            <a:r>
              <a:rPr lang="en-US" sz="1400" dirty="0"/>
              <a:t>Adrienne Radzvickas, Library Services Coordinator</a:t>
            </a:r>
          </a:p>
          <a:p>
            <a:pPr marL="171450" indent="-171450">
              <a:spcBef>
                <a:spcPts val="0"/>
              </a:spcBef>
              <a:buFont typeface="Arial" panose="020B0604020202020204" pitchFamily="34" charset="0"/>
              <a:buChar char="•"/>
            </a:pPr>
            <a:r>
              <a:rPr lang="en-US" sz="1400" dirty="0">
                <a:ea typeface="ＭＳ Ｐゴシック"/>
              </a:rPr>
              <a:t>Ted Schwitzner, Senior Library Services Coordinator</a:t>
            </a:r>
            <a:endParaRPr lang="en-US" sz="1400" dirty="0"/>
          </a:p>
          <a:p>
            <a:pPr>
              <a:spcBef>
                <a:spcPts val="0"/>
              </a:spcBef>
            </a:pPr>
            <a:endParaRPr lang="en-US" sz="2800" dirty="0"/>
          </a:p>
          <a:p>
            <a:pPr>
              <a:spcBef>
                <a:spcPts val="0"/>
              </a:spcBef>
            </a:pPr>
            <a:endParaRPr lang="en-US" sz="2400" dirty="0"/>
          </a:p>
        </p:txBody>
      </p:sp>
      <p:sp>
        <p:nvSpPr>
          <p:cNvPr id="3" name="Title 2">
            <a:extLst>
              <a:ext uri="{FF2B5EF4-FFF2-40B4-BE49-F238E27FC236}">
                <a16:creationId xmlns:a16="http://schemas.microsoft.com/office/drawing/2014/main" id="{D80EEB90-F6AF-5344-AB2C-8A575A926F2F}"/>
              </a:ext>
            </a:extLst>
          </p:cNvPr>
          <p:cNvSpPr>
            <a:spLocks noGrp="1"/>
          </p:cNvSpPr>
          <p:nvPr>
            <p:ph type="title"/>
          </p:nvPr>
        </p:nvSpPr>
        <p:spPr>
          <a:xfrm>
            <a:off x="0" y="-94785"/>
            <a:ext cx="8460015" cy="602796"/>
          </a:xfrm>
        </p:spPr>
        <p:txBody>
          <a:bodyPr>
            <a:normAutofit/>
          </a:bodyPr>
          <a:lstStyle/>
          <a:p>
            <a:r>
              <a:rPr lang="en-US" sz="2000" dirty="0"/>
              <a:t>CARLI Office: 26 FTE </a:t>
            </a:r>
          </a:p>
        </p:txBody>
      </p:sp>
      <p:sp>
        <p:nvSpPr>
          <p:cNvPr id="5" name="Content Placeholder 1">
            <a:extLst>
              <a:ext uri="{FF2B5EF4-FFF2-40B4-BE49-F238E27FC236}">
                <a16:creationId xmlns:a16="http://schemas.microsoft.com/office/drawing/2014/main" id="{D6F6CDC3-29C6-D645-B8A3-7C94FC1EF2F9}"/>
              </a:ext>
            </a:extLst>
          </p:cNvPr>
          <p:cNvSpPr txBox="1">
            <a:spLocks/>
          </p:cNvSpPr>
          <p:nvPr/>
        </p:nvSpPr>
        <p:spPr bwMode="auto">
          <a:xfrm>
            <a:off x="0" y="378659"/>
            <a:ext cx="7882760" cy="3583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2" spcCol="182880" anchor="t" anchorCtr="0" compatLnSpc="1">
            <a:prstTxWarp prst="textNoShape">
              <a:avLst/>
            </a:prstTxWarp>
          </a:bodyPr>
          <a:lstStyle>
            <a:lvl1pPr algn="l" defTabSz="457200" rtl="0" eaLnBrk="1" fontAlgn="base" hangingPunct="1">
              <a:spcBef>
                <a:spcPct val="20000"/>
              </a:spcBef>
              <a:spcAft>
                <a:spcPct val="0"/>
              </a:spcAft>
              <a:defRPr sz="25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9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Times New Roman"/>
                <a:ea typeface="ＭＳ Ｐゴシック" charset="0"/>
              </a:rPr>
              <a:t>Anne Craig, Senior Director</a:t>
            </a:r>
          </a:p>
          <a:p>
            <a:pPr marL="0" marR="0" lvl="0" indent="0" algn="l" defTabSz="457200" rtl="0" eaLnBrk="1" fontAlgn="base" latinLnBrk="0" hangingPunct="1">
              <a:lnSpc>
                <a:spcPct val="100000"/>
              </a:lnSpc>
              <a:spcBef>
                <a:spcPct val="20000"/>
              </a:spcBef>
              <a:spcAft>
                <a:spcPct val="0"/>
              </a:spcAft>
              <a:buClrTx/>
              <a:buSzTx/>
              <a:buFontTx/>
              <a:buNone/>
              <a:tabLst/>
              <a:defRPr/>
            </a:pPr>
            <a:endParaRPr kumimoji="0" lang="en-US" sz="1800" b="1" i="0" u="none" strike="noStrike" kern="1200" cap="none" spc="0" normalizeH="0" baseline="0" noProof="0" dirty="0">
              <a:ln>
                <a:noFill/>
              </a:ln>
              <a:solidFill>
                <a:srgbClr val="0070C0"/>
              </a:solidFill>
              <a:effectLst/>
              <a:uLnTx/>
              <a:uFillTx/>
              <a:latin typeface="Times New Roman"/>
              <a:ea typeface="ＭＳ Ｐゴシック" charset="0"/>
            </a:endParaRPr>
          </a:p>
        </p:txBody>
      </p:sp>
    </p:spTree>
    <p:extLst>
      <p:ext uri="{BB962C8B-B14F-4D97-AF65-F5344CB8AC3E}">
        <p14:creationId xmlns:p14="http://schemas.microsoft.com/office/powerpoint/2010/main" val="829968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188" y="-95250"/>
            <a:ext cx="8229600" cy="603250"/>
          </a:xfrm>
        </p:spPr>
        <p:txBody>
          <a:bodyPr rtlCol="0"/>
          <a:lstStyle/>
          <a:p>
            <a:pPr fontAlgn="auto">
              <a:spcAft>
                <a:spcPts val="0"/>
              </a:spcAft>
              <a:defRPr/>
            </a:pPr>
            <a:r>
              <a:rPr lang="en-US" dirty="0">
                <a:ea typeface="+mj-ea"/>
                <a:cs typeface="+mj-cs"/>
              </a:rPr>
              <a:t>Our members tell us…</a:t>
            </a:r>
          </a:p>
        </p:txBody>
      </p:sp>
      <p:sp>
        <p:nvSpPr>
          <p:cNvPr id="9" name="Content Placeholder 1"/>
          <p:cNvSpPr txBox="1">
            <a:spLocks/>
          </p:cNvSpPr>
          <p:nvPr/>
        </p:nvSpPr>
        <p:spPr bwMode="auto">
          <a:xfrm>
            <a:off x="384048" y="1682496"/>
            <a:ext cx="8451944" cy="461242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defRPr sz="25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9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2400" dirty="0"/>
              <a:t>CARLI staff act as surrogate staff for libraries so that they can focus on supporting their users and collections.</a:t>
            </a:r>
          </a:p>
          <a:p>
            <a:pPr marL="342900" indent="-342900">
              <a:buFont typeface="Arial" panose="020B0604020202020204" pitchFamily="34" charset="0"/>
              <a:buChar char="•"/>
            </a:pPr>
            <a:r>
              <a:rPr lang="en-US" sz="2400" dirty="0"/>
              <a:t>CARLI staff perform highly specialized and time-intensive work like managing online catalogs or contract negotiations for e-resources so that these functions need not be replicated in full at libraries.</a:t>
            </a:r>
          </a:p>
          <a:p>
            <a:pPr marL="342900" indent="-342900">
              <a:buFont typeface="Arial" panose="020B0604020202020204" pitchFamily="34" charset="0"/>
              <a:buChar char="•"/>
            </a:pPr>
            <a:r>
              <a:rPr lang="en-US" sz="2400" b="1" i="1" dirty="0"/>
              <a:t>CARLI frees dollars within each member organization to do mission-critical work.</a:t>
            </a:r>
            <a:endParaRPr lang="en-US" sz="2400" dirty="0"/>
          </a:p>
          <a:p>
            <a:pPr marL="342900" indent="-342900">
              <a:buFont typeface="Arial" panose="020B0604020202020204" pitchFamily="34" charset="0"/>
              <a:buChar char="•"/>
            </a:pPr>
            <a:endParaRPr lang="en-US" sz="2400" dirty="0"/>
          </a:p>
          <a:p>
            <a:endParaRPr lang="en-US" sz="2400" dirty="0"/>
          </a:p>
        </p:txBody>
      </p:sp>
    </p:spTree>
    <p:extLst>
      <p:ext uri="{BB962C8B-B14F-4D97-AF65-F5344CB8AC3E}">
        <p14:creationId xmlns:p14="http://schemas.microsoft.com/office/powerpoint/2010/main" val="2727561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257300"/>
            <a:ext cx="8610599" cy="5111968"/>
          </a:xfrm>
        </p:spPr>
        <p:txBody>
          <a:bodyPr/>
          <a:lstStyle/>
          <a:p>
            <a:endParaRPr lang="en-US" sz="2400" b="1" dirty="0"/>
          </a:p>
          <a:p>
            <a:pPr marL="342900" indent="-342900">
              <a:buFont typeface="Arial" panose="020B0604020202020204" pitchFamily="34" charset="0"/>
              <a:buChar char="•"/>
            </a:pPr>
            <a:r>
              <a:rPr lang="en-US" sz="2400" dirty="0"/>
              <a:t>Not-for-profit institutions</a:t>
            </a:r>
          </a:p>
          <a:p>
            <a:pPr marL="342900" indent="-342900">
              <a:buFont typeface="Arial" panose="020B0604020202020204" pitchFamily="34" charset="0"/>
              <a:buChar char="•"/>
            </a:pPr>
            <a:r>
              <a:rPr lang="en-US" sz="2400" dirty="0"/>
              <a:t>Vote for Board members</a:t>
            </a:r>
          </a:p>
          <a:p>
            <a:pPr marL="342900" indent="-342900">
              <a:buFont typeface="Arial" panose="020B0604020202020204" pitchFamily="34" charset="0"/>
              <a:buChar char="•"/>
            </a:pPr>
            <a:r>
              <a:rPr lang="en-US" sz="2400" dirty="0"/>
              <a:t>Eligible for all services</a:t>
            </a:r>
          </a:p>
          <a:p>
            <a:pPr marL="342900" indent="-342900">
              <a:buFont typeface="Arial" panose="020B0604020202020204" pitchFamily="34" charset="0"/>
              <a:buChar char="•"/>
            </a:pPr>
            <a:r>
              <a:rPr lang="en-US" sz="2400" dirty="0"/>
              <a:t>Staff may serve on committees</a:t>
            </a:r>
            <a:br>
              <a:rPr lang="en-US" sz="2400" dirty="0"/>
            </a:br>
            <a:endParaRPr lang="en-US" sz="2400" dirty="0"/>
          </a:p>
        </p:txBody>
      </p:sp>
      <p:sp>
        <p:nvSpPr>
          <p:cNvPr id="3" name="Title 2"/>
          <p:cNvSpPr>
            <a:spLocks noGrp="1"/>
          </p:cNvSpPr>
          <p:nvPr>
            <p:ph type="title"/>
          </p:nvPr>
        </p:nvSpPr>
        <p:spPr/>
        <p:txBody>
          <a:bodyPr/>
          <a:lstStyle/>
          <a:p>
            <a:r>
              <a:rPr lang="en-US" dirty="0"/>
              <a:t>Membership in a nutshell</a:t>
            </a:r>
          </a:p>
        </p:txBody>
      </p:sp>
    </p:spTree>
    <p:extLst>
      <p:ext uri="{BB962C8B-B14F-4D97-AF65-F5344CB8AC3E}">
        <p14:creationId xmlns:p14="http://schemas.microsoft.com/office/powerpoint/2010/main" val="4216905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000" dirty="0"/>
              <a:t>Where to find your fees/assessments</a:t>
            </a:r>
          </a:p>
        </p:txBody>
      </p:sp>
      <p:sp>
        <p:nvSpPr>
          <p:cNvPr id="7" name="TextBox 6">
            <a:extLst>
              <a:ext uri="{FF2B5EF4-FFF2-40B4-BE49-F238E27FC236}">
                <a16:creationId xmlns:a16="http://schemas.microsoft.com/office/drawing/2014/main" id="{105D5E83-C2AD-4EBF-A2B2-D33F22EC7C53}"/>
              </a:ext>
            </a:extLst>
          </p:cNvPr>
          <p:cNvSpPr txBox="1"/>
          <p:nvPr/>
        </p:nvSpPr>
        <p:spPr>
          <a:xfrm>
            <a:off x="786008" y="3431076"/>
            <a:ext cx="7581378" cy="1077218"/>
          </a:xfrm>
          <a:prstGeom prst="rect">
            <a:avLst/>
          </a:prstGeom>
          <a:noFill/>
        </p:spPr>
        <p:txBody>
          <a:bodyPr wrap="square">
            <a:spAutoFit/>
          </a:bodyPr>
          <a:lstStyle/>
          <a:p>
            <a:r>
              <a:rPr lang="en-US" sz="2400" b="1" i="0" u="none" strike="noStrike" baseline="0" dirty="0">
                <a:solidFill>
                  <a:srgbClr val="000000"/>
                </a:solidFill>
                <a:latin typeface="Times New Roman" panose="02020603050405020304" pitchFamily="18" charset="0"/>
              </a:rPr>
              <a:t>I-Share Assessments for FY22–FY27: </a:t>
            </a:r>
            <a:r>
              <a:rPr lang="en-US" sz="2000" b="1" i="0" u="none" strike="noStrike" baseline="0" dirty="0">
                <a:solidFill>
                  <a:srgbClr val="0000FF"/>
                </a:solidFill>
                <a:latin typeface="Times New Roman" panose="02020603050405020304" pitchFamily="18" charset="0"/>
                <a:hlinkClick r:id="rId3"/>
              </a:rPr>
              <a:t>https://www.carli.illinois.edu/sites/files/files/I-ShareAssessments.pdf</a:t>
            </a:r>
            <a:endParaRPr lang="en-US" sz="2000" b="1" i="0" u="none" strike="noStrike" baseline="0" dirty="0">
              <a:solidFill>
                <a:srgbClr val="0000FF"/>
              </a:solidFill>
              <a:latin typeface="Times New Roman" panose="02020603050405020304" pitchFamily="18" charset="0"/>
            </a:endParaRPr>
          </a:p>
          <a:p>
            <a:r>
              <a:rPr lang="en-US" sz="2000" b="1" i="0" u="none" strike="noStrike" baseline="0" dirty="0">
                <a:solidFill>
                  <a:srgbClr val="0000FF"/>
                </a:solidFill>
                <a:latin typeface="Times New Roman" panose="02020603050405020304" pitchFamily="18" charset="0"/>
              </a:rPr>
              <a:t> </a:t>
            </a:r>
            <a:endParaRPr lang="en-US" sz="2000" dirty="0"/>
          </a:p>
        </p:txBody>
      </p:sp>
      <p:sp>
        <p:nvSpPr>
          <p:cNvPr id="8" name="TextBox 7">
            <a:extLst>
              <a:ext uri="{FF2B5EF4-FFF2-40B4-BE49-F238E27FC236}">
                <a16:creationId xmlns:a16="http://schemas.microsoft.com/office/drawing/2014/main" id="{08EAB44C-B239-4F5F-BFA9-B45430776350}"/>
              </a:ext>
            </a:extLst>
          </p:cNvPr>
          <p:cNvSpPr txBox="1"/>
          <p:nvPr/>
        </p:nvSpPr>
        <p:spPr>
          <a:xfrm>
            <a:off x="786007" y="1861832"/>
            <a:ext cx="7674007" cy="1077218"/>
          </a:xfrm>
          <a:prstGeom prst="rect">
            <a:avLst/>
          </a:prstGeom>
          <a:noFill/>
        </p:spPr>
        <p:txBody>
          <a:bodyPr wrap="square">
            <a:spAutoFit/>
          </a:bodyPr>
          <a:lstStyle/>
          <a:p>
            <a:r>
              <a:rPr lang="en-US" sz="2400" b="1" i="0" u="none" strike="noStrike" baseline="0" dirty="0">
                <a:solidFill>
                  <a:srgbClr val="000000"/>
                </a:solidFill>
                <a:latin typeface="Times New Roman" panose="02020603050405020304" pitchFamily="18" charset="0"/>
              </a:rPr>
              <a:t>CARLI Membership Fees for FY22–27: </a:t>
            </a:r>
            <a:r>
              <a:rPr lang="en-US" sz="2000" b="1" i="0" u="none" strike="noStrike" baseline="0" dirty="0">
                <a:solidFill>
                  <a:srgbClr val="0000FF"/>
                </a:solidFill>
                <a:latin typeface="Times New Roman" panose="02020603050405020304" pitchFamily="18" charset="0"/>
                <a:hlinkClick r:id="rId4"/>
              </a:rPr>
              <a:t>https://www.carli.illinois.edu/sites/files/files/MembershipFees.pdf</a:t>
            </a:r>
            <a:endParaRPr lang="en-US" sz="2000" b="1" i="0" u="none" strike="noStrike" baseline="0" dirty="0">
              <a:solidFill>
                <a:srgbClr val="0000FF"/>
              </a:solidFill>
              <a:latin typeface="Times New Roman" panose="02020603050405020304" pitchFamily="18" charset="0"/>
            </a:endParaRPr>
          </a:p>
          <a:p>
            <a:r>
              <a:rPr lang="en-US" sz="2000" b="1" i="0" u="none" strike="noStrike" baseline="0" dirty="0">
                <a:solidFill>
                  <a:srgbClr val="0000FF"/>
                </a:solidFill>
                <a:latin typeface="Times New Roman" panose="02020603050405020304" pitchFamily="18" charset="0"/>
              </a:rPr>
              <a:t> </a:t>
            </a:r>
            <a:endParaRPr lang="en-US" sz="2000" dirty="0"/>
          </a:p>
        </p:txBody>
      </p:sp>
    </p:spTree>
    <p:extLst>
      <p:ext uri="{BB962C8B-B14F-4D97-AF65-F5344CB8AC3E}">
        <p14:creationId xmlns:p14="http://schemas.microsoft.com/office/powerpoint/2010/main" val="2363739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0415" y="818866"/>
            <a:ext cx="8578768" cy="5500048"/>
          </a:xfrm>
        </p:spPr>
        <p:txBody>
          <a:bodyPr/>
          <a:lstStyle/>
          <a:p>
            <a:pPr marL="228600">
              <a:spcBef>
                <a:spcPts val="0"/>
              </a:spcBef>
              <a:spcAft>
                <a:spcPts val="0"/>
              </a:spcAft>
            </a:pPr>
            <a:r>
              <a:rPr lang="en-US" sz="2800" b="1"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Approximately $4.5 million kept in reserve fund</a:t>
            </a:r>
          </a:p>
          <a:p>
            <a:pPr marL="228600">
              <a:spcBef>
                <a:spcPts val="0"/>
              </a:spcBef>
              <a:spcAft>
                <a:spcPts val="0"/>
              </a:spcAft>
            </a:pPr>
            <a:endParaRPr lang="en-US" sz="2800" b="1"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endParaRPr>
          </a:p>
          <a:p>
            <a:pPr marL="228600">
              <a:spcBef>
                <a:spcPts val="0"/>
              </a:spcBef>
              <a:spcAft>
                <a:spcPts val="0"/>
              </a:spcAft>
            </a:pPr>
            <a:r>
              <a:rPr lang="en-US" sz="2800" b="1"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Part 1: I-Share Planning</a:t>
            </a:r>
            <a:endParaRPr lang="en-US" sz="2800" dirty="0">
              <a:latin typeface="Cambria" panose="02040503050406030204" pitchFamily="18" charset="0"/>
              <a:ea typeface="MS Mincho"/>
              <a:cs typeface="Times New Roman" panose="02020603050405020304" pitchFamily="18" charset="0"/>
            </a:endParaRPr>
          </a:p>
          <a:p>
            <a:pPr marL="342900" lvl="0" indent="-342900">
              <a:lnSpc>
                <a:spcPct val="107000"/>
              </a:lnSpc>
              <a:spcBef>
                <a:spcPts val="0"/>
              </a:spcBef>
              <a:spcAft>
                <a:spcPts val="0"/>
              </a:spcAft>
              <a:buFont typeface="Symbol" panose="05050102010706020507" pitchFamily="18" charset="2"/>
              <a:buChar char=""/>
              <a:tabLst>
                <a:tab pos="685800" algn="l"/>
              </a:tabLst>
            </a:pPr>
            <a:r>
              <a:rPr lang="en-US" sz="28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Reserve and build on an amount equal to the Ex </a:t>
            </a:r>
            <a:r>
              <a:rPr lang="en-US" sz="2800" dirty="0" err="1">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Libris</a:t>
            </a:r>
            <a:r>
              <a:rPr lang="en-US" sz="28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 Alma/Primo VE one-time migration and implementation fees ($2,346,325), with a 1.5% annual increase beginning in FY20.</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800" dirty="0">
                <a:latin typeface="Times New Roman" panose="02020603050405020304" pitchFamily="18" charset="0"/>
                <a:ea typeface="MS Mincho"/>
                <a:cs typeface="Times New Roman" panose="02020603050405020304" pitchFamily="18" charset="0"/>
              </a:rPr>
              <a:t> </a:t>
            </a:r>
          </a:p>
          <a:p>
            <a:pPr marL="342900" lvl="0" indent="-342900">
              <a:lnSpc>
                <a:spcPct val="107000"/>
              </a:lnSpc>
              <a:spcBef>
                <a:spcPts val="0"/>
              </a:spcBef>
              <a:spcAft>
                <a:spcPts val="0"/>
              </a:spcAft>
              <a:buFont typeface="Symbol" panose="05050102010706020507" pitchFamily="18" charset="2"/>
              <a:buChar char=""/>
              <a:tabLst>
                <a:tab pos="685800" algn="l"/>
              </a:tabLst>
            </a:pPr>
            <a:endParaRPr lang="en-US" sz="2800" dirty="0">
              <a:latin typeface="Cambria" panose="02040503050406030204" pitchFamily="18" charset="0"/>
              <a:ea typeface="MS Mincho"/>
              <a:cs typeface="Times New Roman" panose="02020603050405020304" pitchFamily="18" charset="0"/>
            </a:endParaRPr>
          </a:p>
          <a:p>
            <a:pPr marL="228600">
              <a:spcBef>
                <a:spcPts val="0"/>
              </a:spcBef>
              <a:spcAft>
                <a:spcPts val="0"/>
              </a:spcAft>
            </a:pPr>
            <a:r>
              <a:rPr lang="en-US" sz="2800" b="1"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Part 2: CARLI Operating Reserves</a:t>
            </a:r>
            <a:endParaRPr lang="en-US" sz="2800" dirty="0">
              <a:latin typeface="Cambria" panose="02040503050406030204" pitchFamily="18" charset="0"/>
              <a:ea typeface="MS Mincho"/>
              <a:cs typeface="Times New Roman" panose="02020603050405020304" pitchFamily="18" charset="0"/>
            </a:endParaRPr>
          </a:p>
          <a:p>
            <a:pPr marL="342900" lvl="0" indent="-342900">
              <a:lnSpc>
                <a:spcPct val="107000"/>
              </a:lnSpc>
              <a:spcBef>
                <a:spcPts val="0"/>
              </a:spcBef>
              <a:spcAft>
                <a:spcPts val="0"/>
              </a:spcAft>
              <a:buFont typeface="Symbol" panose="05050102010706020507" pitchFamily="18" charset="2"/>
              <a:buChar char=""/>
            </a:pPr>
            <a:r>
              <a:rPr lang="en-US" sz="280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Reserve and build on an amount equal to six months of the state appropriation to CARLI</a:t>
            </a:r>
            <a:endParaRPr lang="en-US" dirty="0"/>
          </a:p>
        </p:txBody>
      </p:sp>
      <p:sp>
        <p:nvSpPr>
          <p:cNvPr id="3" name="Title 2"/>
          <p:cNvSpPr>
            <a:spLocks noGrp="1"/>
          </p:cNvSpPr>
          <p:nvPr>
            <p:ph type="title"/>
          </p:nvPr>
        </p:nvSpPr>
        <p:spPr/>
        <p:txBody>
          <a:bodyPr/>
          <a:lstStyle/>
          <a:p>
            <a:r>
              <a:rPr lang="en-US" dirty="0"/>
              <a:t>FY19 board action on reserve fund</a:t>
            </a:r>
          </a:p>
        </p:txBody>
      </p:sp>
    </p:spTree>
    <p:extLst>
      <p:ext uri="{BB962C8B-B14F-4D97-AF65-F5344CB8AC3E}">
        <p14:creationId xmlns:p14="http://schemas.microsoft.com/office/powerpoint/2010/main" val="3964639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000" dirty="0"/>
              <a:t>CARLI Revenue sources FY23</a:t>
            </a:r>
          </a:p>
        </p:txBody>
      </p:sp>
      <p:graphicFrame>
        <p:nvGraphicFramePr>
          <p:cNvPr id="7" name="Content Placeholder 6">
            <a:extLst>
              <a:ext uri="{FF2B5EF4-FFF2-40B4-BE49-F238E27FC236}">
                <a16:creationId xmlns:a16="http://schemas.microsoft.com/office/drawing/2014/main" id="{FF421469-93C8-4080-8743-58036A571FBB}"/>
              </a:ext>
            </a:extLst>
          </p:cNvPr>
          <p:cNvGraphicFramePr>
            <a:graphicFrameLocks noGrp="1"/>
          </p:cNvGraphicFramePr>
          <p:nvPr>
            <p:ph idx="1"/>
          </p:nvPr>
        </p:nvGraphicFramePr>
        <p:xfrm>
          <a:off x="182880" y="434340"/>
          <a:ext cx="8730706" cy="5279612"/>
        </p:xfrm>
        <a:graphic>
          <a:graphicData uri="http://schemas.openxmlformats.org/drawingml/2006/table">
            <a:tbl>
              <a:tblPr>
                <a:tableStyleId>{5C22544A-7EE6-4342-B048-85BDC9FD1C3A}</a:tableStyleId>
              </a:tblPr>
              <a:tblGrid>
                <a:gridCol w="3178906">
                  <a:extLst>
                    <a:ext uri="{9D8B030D-6E8A-4147-A177-3AD203B41FA5}">
                      <a16:colId xmlns:a16="http://schemas.microsoft.com/office/drawing/2014/main" val="4192375442"/>
                    </a:ext>
                  </a:extLst>
                </a:gridCol>
                <a:gridCol w="1811014">
                  <a:extLst>
                    <a:ext uri="{9D8B030D-6E8A-4147-A177-3AD203B41FA5}">
                      <a16:colId xmlns:a16="http://schemas.microsoft.com/office/drawing/2014/main" val="636809077"/>
                    </a:ext>
                  </a:extLst>
                </a:gridCol>
                <a:gridCol w="1558661">
                  <a:extLst>
                    <a:ext uri="{9D8B030D-6E8A-4147-A177-3AD203B41FA5}">
                      <a16:colId xmlns:a16="http://schemas.microsoft.com/office/drawing/2014/main" val="3745010496"/>
                    </a:ext>
                  </a:extLst>
                </a:gridCol>
                <a:gridCol w="1380528">
                  <a:extLst>
                    <a:ext uri="{9D8B030D-6E8A-4147-A177-3AD203B41FA5}">
                      <a16:colId xmlns:a16="http://schemas.microsoft.com/office/drawing/2014/main" val="4086284103"/>
                    </a:ext>
                  </a:extLst>
                </a:gridCol>
                <a:gridCol w="131558">
                  <a:extLst>
                    <a:ext uri="{9D8B030D-6E8A-4147-A177-3AD203B41FA5}">
                      <a16:colId xmlns:a16="http://schemas.microsoft.com/office/drawing/2014/main" val="3426210823"/>
                    </a:ext>
                  </a:extLst>
                </a:gridCol>
                <a:gridCol w="670039">
                  <a:extLst>
                    <a:ext uri="{9D8B030D-6E8A-4147-A177-3AD203B41FA5}">
                      <a16:colId xmlns:a16="http://schemas.microsoft.com/office/drawing/2014/main" val="758083312"/>
                    </a:ext>
                  </a:extLst>
                </a:gridCol>
              </a:tblGrid>
              <a:tr h="339505">
                <a:tc>
                  <a:txBody>
                    <a:bodyPr/>
                    <a:lstStyle/>
                    <a:p>
                      <a:pPr algn="ctr" fontAlgn="ctr">
                        <a:lnSpc>
                          <a:spcPct val="100000"/>
                        </a:lnSpc>
                      </a:pPr>
                      <a:endParaRPr lang="en-US" sz="2000" b="1" i="0" u="none" strike="noStrike" dirty="0">
                        <a:solidFill>
                          <a:srgbClr val="000000"/>
                        </a:solidFill>
                        <a:effectLst/>
                        <a:latin typeface="+mn-lt"/>
                      </a:endParaRPr>
                    </a:p>
                  </a:txBody>
                  <a:tcPr marL="5715" marR="5715" marT="5715" marB="0" anchor="ctr">
                    <a:solidFill>
                      <a:schemeClr val="bg1">
                        <a:lumMod val="75000"/>
                      </a:schemeClr>
                    </a:solidFill>
                  </a:tcPr>
                </a:tc>
                <a:tc>
                  <a:txBody>
                    <a:bodyPr/>
                    <a:lstStyle/>
                    <a:p>
                      <a:pPr algn="ctr" fontAlgn="b">
                        <a:lnSpc>
                          <a:spcPct val="100000"/>
                        </a:lnSpc>
                      </a:pPr>
                      <a:r>
                        <a:rPr lang="en-US" sz="2000" b="1" i="0" u="none" strike="noStrike" dirty="0">
                          <a:solidFill>
                            <a:srgbClr val="000000"/>
                          </a:solidFill>
                          <a:effectLst/>
                          <a:latin typeface="+mn-lt"/>
                        </a:rPr>
                        <a:t>FY2022</a:t>
                      </a:r>
                    </a:p>
                  </a:txBody>
                  <a:tcPr marL="5715" marR="5715" marT="5715" marB="0" anchor="ctr">
                    <a:solidFill>
                      <a:schemeClr val="bg1">
                        <a:lumMod val="75000"/>
                      </a:schemeClr>
                    </a:solidFill>
                  </a:tcPr>
                </a:tc>
                <a:tc>
                  <a:txBody>
                    <a:bodyPr/>
                    <a:lstStyle/>
                    <a:p>
                      <a:pPr algn="ctr" fontAlgn="b">
                        <a:lnSpc>
                          <a:spcPct val="100000"/>
                        </a:lnSpc>
                      </a:pPr>
                      <a:r>
                        <a:rPr lang="en-US" sz="2000" b="1" i="0" u="none" strike="noStrike" dirty="0">
                          <a:solidFill>
                            <a:srgbClr val="000000"/>
                          </a:solidFill>
                          <a:effectLst/>
                          <a:latin typeface="+mn-lt"/>
                        </a:rPr>
                        <a:t>FY2023</a:t>
                      </a:r>
                    </a:p>
                  </a:txBody>
                  <a:tcPr marL="5715" marR="5715" marT="5715" marB="0" anchor="ctr">
                    <a:solidFill>
                      <a:schemeClr val="bg1">
                        <a:lumMod val="75000"/>
                      </a:schemeClr>
                    </a:solidFill>
                  </a:tcPr>
                </a:tc>
                <a:tc gridSpan="3">
                  <a:txBody>
                    <a:bodyPr/>
                    <a:lstStyle/>
                    <a:p>
                      <a:pPr algn="ctr" fontAlgn="b">
                        <a:lnSpc>
                          <a:spcPct val="100000"/>
                        </a:lnSpc>
                      </a:pPr>
                      <a:r>
                        <a:rPr lang="en-US" sz="2000" b="1" i="0" u="none" strike="noStrike" dirty="0">
                          <a:solidFill>
                            <a:srgbClr val="000000"/>
                          </a:solidFill>
                          <a:effectLst/>
                          <a:latin typeface="+mn-lt"/>
                        </a:rPr>
                        <a:t>change</a:t>
                      </a:r>
                    </a:p>
                  </a:txBody>
                  <a:tcPr marL="5715" marR="5715" marT="5715" marB="0" anchor="ctr">
                    <a:solidFill>
                      <a:schemeClr val="bg1">
                        <a:lumMod val="75000"/>
                      </a:schemeClr>
                    </a:solidFill>
                  </a:tcPr>
                </a:tc>
                <a:tc hMerge="1">
                  <a:txBody>
                    <a:bodyPr/>
                    <a:lstStyle/>
                    <a:p>
                      <a:endParaRPr lang="en-US"/>
                    </a:p>
                  </a:txBody>
                  <a:tcPr/>
                </a:tc>
                <a:tc hMerge="1">
                  <a:txBody>
                    <a:bodyPr/>
                    <a:lstStyle/>
                    <a:p>
                      <a:pPr algn="ctr" fontAlgn="b"/>
                      <a:endParaRPr lang="en-US" sz="18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995720602"/>
                  </a:ext>
                </a:extLst>
              </a:tr>
              <a:tr h="915863">
                <a:tc>
                  <a:txBody>
                    <a:bodyPr/>
                    <a:lstStyle/>
                    <a:p>
                      <a:pPr algn="l" fontAlgn="ctr">
                        <a:lnSpc>
                          <a:spcPct val="100000"/>
                        </a:lnSpc>
                      </a:pPr>
                      <a:r>
                        <a:rPr lang="en-US" sz="2000" u="none" strike="noStrike" dirty="0">
                          <a:effectLst/>
                          <a:latin typeface="+mn-lt"/>
                        </a:rPr>
                        <a:t>University of Illinois </a:t>
                      </a:r>
                      <a:br>
                        <a:rPr lang="en-US" sz="2000" u="none" strike="noStrike" dirty="0">
                          <a:effectLst/>
                          <a:latin typeface="+mn-lt"/>
                        </a:rPr>
                      </a:br>
                      <a:r>
                        <a:rPr lang="en-US" sz="2000" u="none" strike="noStrike" dirty="0">
                          <a:effectLst/>
                          <a:latin typeface="+mn-lt"/>
                        </a:rPr>
                        <a:t>System Office</a:t>
                      </a:r>
                    </a:p>
                    <a:p>
                      <a:pPr algn="l" fontAlgn="ctr">
                        <a:lnSpc>
                          <a:spcPct val="100000"/>
                        </a:lnSpc>
                      </a:pPr>
                      <a:endParaRPr lang="en-US" sz="2000" b="0" i="0" u="none" strike="noStrike" dirty="0">
                        <a:solidFill>
                          <a:srgbClr val="000000"/>
                        </a:solidFill>
                        <a:effectLst/>
                        <a:latin typeface="+mn-lt"/>
                      </a:endParaRPr>
                    </a:p>
                  </a:txBody>
                  <a:tcPr marL="5715" marR="5715" marT="5715" marB="0" anchor="ctr"/>
                </a:tc>
                <a:tc>
                  <a:txBody>
                    <a:bodyPr/>
                    <a:lstStyle/>
                    <a:p>
                      <a:pPr algn="r" fontAlgn="b">
                        <a:lnSpc>
                          <a:spcPct val="100000"/>
                        </a:lnSpc>
                      </a:pPr>
                      <a:r>
                        <a:rPr lang="en-US" sz="2000" u="none" strike="noStrike" dirty="0">
                          <a:effectLst/>
                          <a:latin typeface="+mn-lt"/>
                        </a:rPr>
                        <a:t> $3,575,124 </a:t>
                      </a:r>
                      <a:endParaRPr lang="en-US" sz="2000" b="0" i="0" u="none" strike="noStrike" dirty="0">
                        <a:solidFill>
                          <a:srgbClr val="000000"/>
                        </a:solidFill>
                        <a:effectLst/>
                        <a:latin typeface="+mn-lt"/>
                      </a:endParaRPr>
                    </a:p>
                  </a:txBody>
                  <a:tcPr marL="5715" marR="5715" marT="5715" marB="0" anchor="ctr"/>
                </a:tc>
                <a:tc>
                  <a:txBody>
                    <a:bodyPr/>
                    <a:lstStyle/>
                    <a:p>
                      <a:pPr algn="r" fontAlgn="b">
                        <a:lnSpc>
                          <a:spcPct val="100000"/>
                        </a:lnSpc>
                      </a:pPr>
                      <a:r>
                        <a:rPr lang="en-US" sz="2000" u="none" strike="noStrike" dirty="0">
                          <a:effectLst/>
                          <a:latin typeface="+mn-lt"/>
                        </a:rPr>
                        <a:t> $3,767,700 </a:t>
                      </a:r>
                      <a:endParaRPr lang="en-US" sz="2000" b="0" i="0" u="none" strike="noStrike" dirty="0">
                        <a:solidFill>
                          <a:srgbClr val="000000"/>
                        </a:solidFill>
                        <a:effectLst/>
                        <a:latin typeface="+mn-lt"/>
                      </a:endParaRPr>
                    </a:p>
                  </a:txBody>
                  <a:tcPr marL="5715" marR="5715" marT="5715" marB="0" anchor="ctr"/>
                </a:tc>
                <a:tc>
                  <a:txBody>
                    <a:bodyPr/>
                    <a:lstStyle/>
                    <a:p>
                      <a:pPr algn="r" fontAlgn="b">
                        <a:lnSpc>
                          <a:spcPct val="100000"/>
                        </a:lnSpc>
                      </a:pPr>
                      <a:r>
                        <a:rPr lang="en-US" sz="2000" u="none" strike="noStrike" dirty="0">
                          <a:effectLst/>
                          <a:latin typeface="+mn-lt"/>
                        </a:rPr>
                        <a:t> $192,576</a:t>
                      </a:r>
                      <a:endParaRPr lang="en-US" sz="2000" b="0" i="0" u="none" strike="noStrike" dirty="0">
                        <a:solidFill>
                          <a:srgbClr val="000000"/>
                        </a:solidFill>
                        <a:effectLst/>
                        <a:latin typeface="+mn-lt"/>
                      </a:endParaRPr>
                    </a:p>
                  </a:txBody>
                  <a:tcPr marL="5715" marR="5715" marT="5715" marB="0" anchor="ctr"/>
                </a:tc>
                <a:tc gridSpan="2">
                  <a:txBody>
                    <a:bodyPr/>
                    <a:lstStyle/>
                    <a:p>
                      <a:pPr algn="r" fontAlgn="b">
                        <a:lnSpc>
                          <a:spcPct val="100000"/>
                        </a:lnSpc>
                      </a:pPr>
                      <a:r>
                        <a:rPr lang="en-US" sz="2000" u="none" strike="noStrike" dirty="0">
                          <a:effectLst/>
                          <a:latin typeface="+mn-lt"/>
                        </a:rPr>
                        <a:t>5.3% </a:t>
                      </a:r>
                      <a:endParaRPr lang="en-US" sz="2000" b="0" i="0" u="none" strike="noStrike" dirty="0">
                        <a:solidFill>
                          <a:srgbClr val="000000"/>
                        </a:solidFill>
                        <a:effectLst/>
                        <a:latin typeface="+mn-lt"/>
                      </a:endParaRPr>
                    </a:p>
                  </a:txBody>
                  <a:tcPr marL="5715" marR="5715" marT="5715" marB="0" anchor="ctr"/>
                </a:tc>
                <a:tc hMerge="1">
                  <a:txBody>
                    <a:bodyPr/>
                    <a:lstStyle/>
                    <a:p>
                      <a:pPr algn="r" fontAlgn="b"/>
                      <a:r>
                        <a:rPr lang="en-US" sz="1800" u="none" strike="noStrike" dirty="0">
                          <a:effectLst/>
                          <a:latin typeface="+mn-lt"/>
                        </a:rPr>
                        <a:t>-5%</a:t>
                      </a:r>
                      <a:endParaRPr lang="en-US" sz="18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491212095"/>
                  </a:ext>
                </a:extLst>
              </a:tr>
              <a:tr h="612471">
                <a:tc>
                  <a:txBody>
                    <a:bodyPr/>
                    <a:lstStyle/>
                    <a:p>
                      <a:pPr algn="l" fontAlgn="ctr">
                        <a:lnSpc>
                          <a:spcPct val="100000"/>
                        </a:lnSpc>
                      </a:pPr>
                      <a:r>
                        <a:rPr lang="en-US" sz="2000" u="none" strike="noStrike" dirty="0">
                          <a:effectLst/>
                          <a:latin typeface="+mn-lt"/>
                        </a:rPr>
                        <a:t> Membership Fees</a:t>
                      </a:r>
                      <a:endParaRPr lang="en-US" sz="2000" b="0" i="0" u="none" strike="noStrike" dirty="0">
                        <a:solidFill>
                          <a:srgbClr val="000000"/>
                        </a:solidFill>
                        <a:effectLst/>
                        <a:latin typeface="+mn-lt"/>
                      </a:endParaRPr>
                    </a:p>
                  </a:txBody>
                  <a:tcPr marL="5715" marR="5715" marT="5715" marB="0" anchor="ctr"/>
                </a:tc>
                <a:tc>
                  <a:txBody>
                    <a:bodyPr/>
                    <a:lstStyle/>
                    <a:p>
                      <a:pPr algn="r" fontAlgn="b">
                        <a:lnSpc>
                          <a:spcPct val="100000"/>
                        </a:lnSpc>
                      </a:pPr>
                      <a:r>
                        <a:rPr lang="en-US" sz="2000" u="none" strike="noStrike" dirty="0">
                          <a:effectLst/>
                          <a:latin typeface="+mn-lt"/>
                        </a:rPr>
                        <a:t>$465,291 </a:t>
                      </a:r>
                      <a:endParaRPr lang="en-US" sz="2000" b="0" i="0" u="none" strike="noStrike" dirty="0">
                        <a:solidFill>
                          <a:srgbClr val="000000"/>
                        </a:solidFill>
                        <a:effectLst/>
                        <a:latin typeface="+mn-lt"/>
                      </a:endParaRPr>
                    </a:p>
                  </a:txBody>
                  <a:tcPr marL="5715" marR="5715" marT="5715" marB="0" anchor="ctr"/>
                </a:tc>
                <a:tc>
                  <a:txBody>
                    <a:bodyPr/>
                    <a:lstStyle/>
                    <a:p>
                      <a:pPr algn="r" fontAlgn="b">
                        <a:lnSpc>
                          <a:spcPct val="100000"/>
                        </a:lnSpc>
                      </a:pPr>
                      <a:r>
                        <a:rPr lang="en-US" sz="2000" u="none" strike="noStrike" dirty="0">
                          <a:effectLst/>
                          <a:latin typeface="+mn-lt"/>
                        </a:rPr>
                        <a:t> $490,255 </a:t>
                      </a:r>
                      <a:endParaRPr lang="en-US" sz="2000" b="0" i="0" u="none" strike="noStrike" dirty="0">
                        <a:solidFill>
                          <a:srgbClr val="000000"/>
                        </a:solidFill>
                        <a:effectLst/>
                        <a:latin typeface="+mn-lt"/>
                      </a:endParaRPr>
                    </a:p>
                  </a:txBody>
                  <a:tcPr marL="5715" marR="5715" marT="5715" marB="0" anchor="ctr"/>
                </a:tc>
                <a:tc>
                  <a:txBody>
                    <a:bodyPr/>
                    <a:lstStyle/>
                    <a:p>
                      <a:pPr algn="r" fontAlgn="b">
                        <a:lnSpc>
                          <a:spcPct val="100000"/>
                        </a:lnSpc>
                      </a:pPr>
                      <a:r>
                        <a:rPr lang="en-US" sz="2000" u="none" strike="noStrike" dirty="0">
                          <a:effectLst/>
                          <a:latin typeface="+mn-lt"/>
                        </a:rPr>
                        <a:t> $24,964</a:t>
                      </a:r>
                      <a:endParaRPr lang="en-US" sz="2000" b="0" i="0" u="none" strike="noStrike" dirty="0">
                        <a:solidFill>
                          <a:srgbClr val="000000"/>
                        </a:solidFill>
                        <a:effectLst/>
                        <a:latin typeface="+mn-lt"/>
                      </a:endParaRPr>
                    </a:p>
                  </a:txBody>
                  <a:tcPr marL="5715" marR="5715" marT="5715" marB="0" anchor="ctr"/>
                </a:tc>
                <a:tc gridSpan="2">
                  <a:txBody>
                    <a:bodyPr/>
                    <a:lstStyle/>
                    <a:p>
                      <a:pPr algn="r" fontAlgn="b">
                        <a:lnSpc>
                          <a:spcPct val="100000"/>
                        </a:lnSpc>
                      </a:pPr>
                      <a:r>
                        <a:rPr lang="en-US" sz="2000" u="none" strike="noStrike" dirty="0">
                          <a:effectLst/>
                          <a:latin typeface="+mn-lt"/>
                        </a:rPr>
                        <a:t>5.1% </a:t>
                      </a:r>
                      <a:endParaRPr lang="en-US" sz="2000" b="0" i="0" u="none" strike="noStrike" dirty="0">
                        <a:solidFill>
                          <a:srgbClr val="000000"/>
                        </a:solidFill>
                        <a:effectLst/>
                        <a:latin typeface="+mn-lt"/>
                      </a:endParaRPr>
                    </a:p>
                  </a:txBody>
                  <a:tcPr marL="5715" marR="5715" marT="5715" marB="0" anchor="ctr"/>
                </a:tc>
                <a:tc hMerge="1">
                  <a:txBody>
                    <a:bodyPr/>
                    <a:lstStyle/>
                    <a:p>
                      <a:pPr algn="r" fontAlgn="b"/>
                      <a:r>
                        <a:rPr lang="en-US" sz="1800" u="none" strike="noStrike">
                          <a:effectLst/>
                          <a:latin typeface="+mn-lt"/>
                        </a:rPr>
                        <a:t>-10%</a:t>
                      </a:r>
                      <a:endParaRPr lang="en-US" sz="18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3507117239"/>
                  </a:ext>
                </a:extLst>
              </a:tr>
              <a:tr h="612471">
                <a:tc>
                  <a:txBody>
                    <a:bodyPr/>
                    <a:lstStyle/>
                    <a:p>
                      <a:pPr algn="l" fontAlgn="ctr">
                        <a:lnSpc>
                          <a:spcPct val="100000"/>
                        </a:lnSpc>
                      </a:pPr>
                      <a:r>
                        <a:rPr lang="en-US" sz="2000" u="none" strike="noStrike" dirty="0">
                          <a:effectLst/>
                          <a:latin typeface="+mn-lt"/>
                        </a:rPr>
                        <a:t> I-Share Assessments</a:t>
                      </a:r>
                      <a:endParaRPr lang="en-US" sz="2000" b="0" i="0" u="none" strike="noStrike" dirty="0">
                        <a:solidFill>
                          <a:srgbClr val="000000"/>
                        </a:solidFill>
                        <a:effectLst/>
                        <a:latin typeface="+mn-lt"/>
                      </a:endParaRPr>
                    </a:p>
                  </a:txBody>
                  <a:tcPr marL="5715" marR="5715" marT="5715" marB="0" anchor="ctr"/>
                </a:tc>
                <a:tc>
                  <a:txBody>
                    <a:bodyPr/>
                    <a:lstStyle/>
                    <a:p>
                      <a:pPr algn="r" fontAlgn="b">
                        <a:lnSpc>
                          <a:spcPct val="100000"/>
                        </a:lnSpc>
                      </a:pPr>
                      <a:r>
                        <a:rPr lang="en-US" sz="2000" u="none" strike="noStrike" dirty="0">
                          <a:effectLst/>
                          <a:latin typeface="+mn-lt"/>
                        </a:rPr>
                        <a:t> $1,838,848 </a:t>
                      </a:r>
                      <a:endParaRPr lang="en-US" sz="2000" b="0" i="0" u="none" strike="noStrike" dirty="0">
                        <a:solidFill>
                          <a:srgbClr val="000000"/>
                        </a:solidFill>
                        <a:effectLst/>
                        <a:latin typeface="+mn-lt"/>
                      </a:endParaRPr>
                    </a:p>
                  </a:txBody>
                  <a:tcPr marL="5715" marR="5715" marT="5715" marB="0" anchor="ctr"/>
                </a:tc>
                <a:tc>
                  <a:txBody>
                    <a:bodyPr/>
                    <a:lstStyle/>
                    <a:p>
                      <a:pPr algn="r" fontAlgn="b">
                        <a:lnSpc>
                          <a:spcPct val="100000"/>
                        </a:lnSpc>
                      </a:pPr>
                      <a:r>
                        <a:rPr lang="en-US" sz="2000" u="none" strike="noStrike" dirty="0">
                          <a:effectLst/>
                          <a:latin typeface="+mn-lt"/>
                        </a:rPr>
                        <a:t> $1,883,349 </a:t>
                      </a:r>
                      <a:endParaRPr lang="en-US" sz="2000" b="0" i="0" u="none" strike="noStrike" dirty="0">
                        <a:solidFill>
                          <a:srgbClr val="000000"/>
                        </a:solidFill>
                        <a:effectLst/>
                        <a:latin typeface="+mn-lt"/>
                      </a:endParaRPr>
                    </a:p>
                  </a:txBody>
                  <a:tcPr marL="5715" marR="5715" marT="5715" marB="0" anchor="ctr"/>
                </a:tc>
                <a:tc>
                  <a:txBody>
                    <a:bodyPr/>
                    <a:lstStyle/>
                    <a:p>
                      <a:pPr algn="r" fontAlgn="b">
                        <a:lnSpc>
                          <a:spcPct val="100000"/>
                        </a:lnSpc>
                      </a:pPr>
                      <a:r>
                        <a:rPr lang="en-US" sz="2000" u="none" strike="noStrike" dirty="0">
                          <a:effectLst/>
                          <a:latin typeface="+mn-lt"/>
                        </a:rPr>
                        <a:t> $44,501 </a:t>
                      </a:r>
                      <a:endParaRPr lang="en-US" sz="2000" b="0" i="0" u="none" strike="noStrike" dirty="0">
                        <a:solidFill>
                          <a:srgbClr val="000000"/>
                        </a:solidFill>
                        <a:effectLst/>
                        <a:latin typeface="+mn-lt"/>
                      </a:endParaRPr>
                    </a:p>
                  </a:txBody>
                  <a:tcPr marL="5715" marR="5715" marT="5715" marB="0" anchor="ctr"/>
                </a:tc>
                <a:tc gridSpan="2">
                  <a:txBody>
                    <a:bodyPr/>
                    <a:lstStyle/>
                    <a:p>
                      <a:pPr algn="r" fontAlgn="b">
                        <a:lnSpc>
                          <a:spcPct val="100000"/>
                        </a:lnSpc>
                      </a:pPr>
                      <a:r>
                        <a:rPr lang="en-US" sz="2000" u="none" strike="noStrike" dirty="0">
                          <a:effectLst/>
                          <a:latin typeface="+mn-lt"/>
                        </a:rPr>
                        <a:t>2.4%</a:t>
                      </a:r>
                      <a:endParaRPr lang="en-US" sz="2000" b="0" i="0" u="none" strike="noStrike" dirty="0">
                        <a:solidFill>
                          <a:srgbClr val="000000"/>
                        </a:solidFill>
                        <a:effectLst/>
                        <a:latin typeface="+mn-lt"/>
                      </a:endParaRPr>
                    </a:p>
                  </a:txBody>
                  <a:tcPr marL="5715" marR="5715" marT="5715" marB="0" anchor="ctr"/>
                </a:tc>
                <a:tc hMerge="1">
                  <a:txBody>
                    <a:bodyPr/>
                    <a:lstStyle/>
                    <a:p>
                      <a:pPr algn="r" fontAlgn="b"/>
                      <a:r>
                        <a:rPr lang="en-US" sz="1800" u="none" strike="noStrike">
                          <a:effectLst/>
                          <a:latin typeface="+mn-lt"/>
                        </a:rPr>
                        <a:t>3%</a:t>
                      </a:r>
                      <a:endParaRPr lang="en-US" sz="18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4043077505"/>
                  </a:ext>
                </a:extLst>
              </a:tr>
              <a:tr h="339505">
                <a:tc>
                  <a:txBody>
                    <a:bodyPr/>
                    <a:lstStyle/>
                    <a:p>
                      <a:pPr algn="l" fontAlgn="ctr">
                        <a:lnSpc>
                          <a:spcPct val="100000"/>
                        </a:lnSpc>
                      </a:pPr>
                      <a:endParaRPr lang="en-US" sz="2000" b="1" i="0" u="none" strike="noStrike" dirty="0">
                        <a:solidFill>
                          <a:srgbClr val="000000"/>
                        </a:solidFill>
                        <a:effectLst/>
                        <a:latin typeface="+mn-lt"/>
                      </a:endParaRPr>
                    </a:p>
                  </a:txBody>
                  <a:tcPr marL="5715" marR="5715" marT="5715" marB="0" anchor="ctr">
                    <a:solidFill>
                      <a:schemeClr val="bg1"/>
                    </a:solidFill>
                  </a:tcPr>
                </a:tc>
                <a:tc>
                  <a:txBody>
                    <a:bodyPr/>
                    <a:lstStyle/>
                    <a:p>
                      <a:pPr algn="r" fontAlgn="b">
                        <a:lnSpc>
                          <a:spcPct val="100000"/>
                        </a:lnSpc>
                      </a:pPr>
                      <a:endParaRPr lang="en-US" sz="2000" b="0" i="0" u="none" strike="noStrike" dirty="0">
                        <a:solidFill>
                          <a:srgbClr val="000000"/>
                        </a:solidFill>
                        <a:effectLst/>
                        <a:latin typeface="+mn-lt"/>
                      </a:endParaRPr>
                    </a:p>
                  </a:txBody>
                  <a:tcPr marL="5715" marR="5715" marT="5715" marB="0" anchor="ctr">
                    <a:solidFill>
                      <a:schemeClr val="bg1"/>
                    </a:solidFill>
                  </a:tcPr>
                </a:tc>
                <a:tc>
                  <a:txBody>
                    <a:bodyPr/>
                    <a:lstStyle/>
                    <a:p>
                      <a:pPr algn="r" fontAlgn="b">
                        <a:lnSpc>
                          <a:spcPct val="100000"/>
                        </a:lnSpc>
                      </a:pPr>
                      <a:endParaRPr lang="en-US" sz="2000" b="0" i="0" u="none" strike="noStrike">
                        <a:solidFill>
                          <a:srgbClr val="000000"/>
                        </a:solidFill>
                        <a:effectLst/>
                        <a:latin typeface="+mn-lt"/>
                      </a:endParaRPr>
                    </a:p>
                  </a:txBody>
                  <a:tcPr marL="5715" marR="5715" marT="5715" marB="0" anchor="ctr">
                    <a:solidFill>
                      <a:schemeClr val="bg1"/>
                    </a:solidFill>
                  </a:tcPr>
                </a:tc>
                <a:tc>
                  <a:txBody>
                    <a:bodyPr/>
                    <a:lstStyle/>
                    <a:p>
                      <a:pPr algn="r" fontAlgn="b">
                        <a:lnSpc>
                          <a:spcPct val="100000"/>
                        </a:lnSpc>
                      </a:pPr>
                      <a:endParaRPr lang="en-US" sz="2000" b="0" i="0" u="none" strike="noStrike">
                        <a:solidFill>
                          <a:srgbClr val="000000"/>
                        </a:solidFill>
                        <a:effectLst/>
                        <a:latin typeface="+mn-lt"/>
                      </a:endParaRPr>
                    </a:p>
                  </a:txBody>
                  <a:tcPr marL="5715" marR="5715" marT="5715" marB="0" anchor="ctr">
                    <a:solidFill>
                      <a:schemeClr val="bg1"/>
                    </a:solidFill>
                  </a:tcPr>
                </a:tc>
                <a:tc gridSpan="2">
                  <a:txBody>
                    <a:bodyPr/>
                    <a:lstStyle/>
                    <a:p>
                      <a:pPr algn="r" fontAlgn="b">
                        <a:lnSpc>
                          <a:spcPct val="100000"/>
                        </a:lnSpc>
                      </a:pPr>
                      <a:endParaRPr lang="en-US" sz="2000" b="0" i="0" u="none" strike="noStrike">
                        <a:solidFill>
                          <a:srgbClr val="000000"/>
                        </a:solidFill>
                        <a:effectLst/>
                        <a:latin typeface="+mn-lt"/>
                      </a:endParaRPr>
                    </a:p>
                  </a:txBody>
                  <a:tcPr marL="5715" marR="5715" marT="5715" marB="0" anchor="ctr">
                    <a:solidFill>
                      <a:schemeClr val="bg1"/>
                    </a:solidFill>
                  </a:tcPr>
                </a:tc>
                <a:tc hMerge="1">
                  <a:txBody>
                    <a:bodyPr/>
                    <a:lstStyle/>
                    <a:p>
                      <a:pPr algn="r" fontAlgn="b"/>
                      <a:endParaRPr lang="en-US" sz="1800" b="0" i="0" u="none" strike="noStrike" dirty="0">
                        <a:solidFill>
                          <a:srgbClr val="000000"/>
                        </a:solidFill>
                        <a:effectLst/>
                        <a:latin typeface="+mn-lt"/>
                      </a:endParaRPr>
                    </a:p>
                  </a:txBody>
                  <a:tcPr marL="7620" marR="7620" marT="7620" marB="0" anchor="ctr">
                    <a:solidFill>
                      <a:schemeClr val="bg1"/>
                    </a:solidFill>
                  </a:tcPr>
                </a:tc>
                <a:extLst>
                  <a:ext uri="{0D108BD9-81ED-4DB2-BD59-A6C34878D82A}">
                    <a16:rowId xmlns:a16="http://schemas.microsoft.com/office/drawing/2014/main" val="462550"/>
                  </a:ext>
                </a:extLst>
              </a:tr>
              <a:tr h="309080">
                <a:tc>
                  <a:txBody>
                    <a:bodyPr/>
                    <a:lstStyle/>
                    <a:p>
                      <a:pPr algn="l" fontAlgn="ctr">
                        <a:lnSpc>
                          <a:spcPct val="100000"/>
                        </a:lnSpc>
                      </a:pPr>
                      <a:r>
                        <a:rPr lang="en-US" sz="2000" b="1" u="none" strike="noStrike" dirty="0">
                          <a:effectLst/>
                          <a:latin typeface="+mn-lt"/>
                        </a:rPr>
                        <a:t> Pass-through revenue</a:t>
                      </a:r>
                    </a:p>
                  </a:txBody>
                  <a:tcPr marL="5715" marR="5715" marT="5715" marB="0" anchor="ctr">
                    <a:solidFill>
                      <a:schemeClr val="bg1">
                        <a:lumMod val="75000"/>
                      </a:schemeClr>
                    </a:solidFill>
                  </a:tcPr>
                </a:tc>
                <a:tc>
                  <a:txBody>
                    <a:bodyPr/>
                    <a:lstStyle/>
                    <a:p>
                      <a:pPr algn="ctr" fontAlgn="b">
                        <a:lnSpc>
                          <a:spcPct val="100000"/>
                        </a:lnSpc>
                      </a:pPr>
                      <a:r>
                        <a:rPr lang="en-US" sz="2000" b="1" i="0" u="none" strike="noStrike" dirty="0">
                          <a:solidFill>
                            <a:srgbClr val="000000"/>
                          </a:solidFill>
                          <a:effectLst/>
                          <a:latin typeface="+mn-lt"/>
                        </a:rPr>
                        <a:t>FY2022</a:t>
                      </a:r>
                      <a:endParaRPr lang="en-US" sz="2000" b="0" i="0" u="none" strike="noStrike" dirty="0">
                        <a:solidFill>
                          <a:srgbClr val="000000"/>
                        </a:solidFill>
                        <a:effectLst/>
                        <a:latin typeface="+mn-lt"/>
                      </a:endParaRPr>
                    </a:p>
                  </a:txBody>
                  <a:tcPr marL="5715" marR="5715" marT="5715" marB="0" anchor="ctr">
                    <a:solidFill>
                      <a:schemeClr val="bg1">
                        <a:lumMod val="75000"/>
                      </a:schemeClr>
                    </a:solidFill>
                  </a:tcPr>
                </a:tc>
                <a:tc>
                  <a:txBody>
                    <a:bodyPr/>
                    <a:lstStyle/>
                    <a:p>
                      <a:pPr algn="ctr" fontAlgn="b">
                        <a:lnSpc>
                          <a:spcPct val="100000"/>
                        </a:lnSpc>
                      </a:pPr>
                      <a:r>
                        <a:rPr lang="en-US" sz="2000" b="1" i="0" u="none" strike="noStrike" dirty="0">
                          <a:solidFill>
                            <a:srgbClr val="000000"/>
                          </a:solidFill>
                          <a:effectLst/>
                          <a:latin typeface="+mn-lt"/>
                        </a:rPr>
                        <a:t>FY2023</a:t>
                      </a:r>
                      <a:endParaRPr lang="en-US" sz="2000" b="0" i="0" u="none" strike="noStrike" dirty="0">
                        <a:solidFill>
                          <a:srgbClr val="000000"/>
                        </a:solidFill>
                        <a:effectLst/>
                        <a:latin typeface="+mn-lt"/>
                      </a:endParaRPr>
                    </a:p>
                  </a:txBody>
                  <a:tcPr marL="5715" marR="5715" marT="5715" marB="0" anchor="ctr">
                    <a:solidFill>
                      <a:schemeClr val="bg1">
                        <a:lumMod val="75000"/>
                      </a:schemeClr>
                    </a:solidFill>
                  </a:tcPr>
                </a:tc>
                <a:tc gridSpan="3">
                  <a:txBody>
                    <a:bodyPr/>
                    <a:lstStyle/>
                    <a:p>
                      <a:pPr algn="ctr" fontAlgn="b">
                        <a:lnSpc>
                          <a:spcPct val="100000"/>
                        </a:lnSpc>
                      </a:pPr>
                      <a:r>
                        <a:rPr lang="en-US" sz="2000" b="1" i="0" u="none" strike="noStrike" dirty="0">
                          <a:solidFill>
                            <a:srgbClr val="000000"/>
                          </a:solidFill>
                          <a:effectLst/>
                          <a:latin typeface="+mn-lt"/>
                        </a:rPr>
                        <a:t>change</a:t>
                      </a:r>
                      <a:endParaRPr lang="en-US" sz="2000" b="0" i="0" u="none" strike="noStrike" dirty="0">
                        <a:solidFill>
                          <a:srgbClr val="000000"/>
                        </a:solidFill>
                        <a:effectLst/>
                        <a:latin typeface="+mn-lt"/>
                      </a:endParaRPr>
                    </a:p>
                  </a:txBody>
                  <a:tcPr marL="5715" marR="5715" marT="5715" marB="0" anchor="ctr">
                    <a:solidFill>
                      <a:schemeClr val="bg1">
                        <a:lumMod val="75000"/>
                      </a:schemeClr>
                    </a:solidFill>
                  </a:tcPr>
                </a:tc>
                <a:tc hMerge="1">
                  <a:txBody>
                    <a:bodyPr/>
                    <a:lstStyle/>
                    <a:p>
                      <a:endParaRPr lang="en-US"/>
                    </a:p>
                  </a:txBody>
                  <a:tcPr/>
                </a:tc>
                <a:tc hMerge="1">
                  <a:txBody>
                    <a:bodyPr/>
                    <a:lstStyle/>
                    <a:p>
                      <a:pPr algn="r" fontAlgn="b"/>
                      <a:endParaRPr lang="en-US" sz="18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2813770155"/>
                  </a:ext>
                </a:extLst>
              </a:tr>
              <a:tr h="612471">
                <a:tc>
                  <a:txBody>
                    <a:bodyPr/>
                    <a:lstStyle/>
                    <a:p>
                      <a:pPr algn="l" fontAlgn="ctr">
                        <a:lnSpc>
                          <a:spcPct val="100000"/>
                        </a:lnSpc>
                      </a:pPr>
                      <a:r>
                        <a:rPr lang="en-US" sz="2000" u="none" strike="noStrike" dirty="0">
                          <a:effectLst/>
                          <a:latin typeface="+mn-lt"/>
                        </a:rPr>
                        <a:t>Subscriptions to databases </a:t>
                      </a:r>
                      <a:br>
                        <a:rPr lang="en-US" sz="2000" u="none" strike="noStrike" dirty="0">
                          <a:effectLst/>
                          <a:latin typeface="+mn-lt"/>
                        </a:rPr>
                      </a:br>
                      <a:r>
                        <a:rPr lang="en-US" sz="2000" i="1" u="none" strike="noStrike" dirty="0">
                          <a:effectLst/>
                          <a:latin typeface="+mn-lt"/>
                        </a:rPr>
                        <a:t>estimated for FY23</a:t>
                      </a:r>
                    </a:p>
                    <a:p>
                      <a:pPr algn="l" fontAlgn="ctr">
                        <a:lnSpc>
                          <a:spcPct val="100000"/>
                        </a:lnSpc>
                      </a:pPr>
                      <a:endParaRPr lang="en-US" sz="2000" b="0" i="1" u="none" strike="noStrike" dirty="0">
                        <a:solidFill>
                          <a:srgbClr val="000000"/>
                        </a:solidFill>
                        <a:effectLst/>
                        <a:latin typeface="+mn-lt"/>
                      </a:endParaRPr>
                    </a:p>
                  </a:txBody>
                  <a:tcPr marL="68580" marR="5715" marT="5715" marB="0" anchor="ctr"/>
                </a:tc>
                <a:tc>
                  <a:txBody>
                    <a:bodyPr/>
                    <a:lstStyle/>
                    <a:p>
                      <a:pPr algn="r" fontAlgn="b">
                        <a:lnSpc>
                          <a:spcPct val="100000"/>
                        </a:lnSpc>
                      </a:pPr>
                      <a:r>
                        <a:rPr lang="en-US" sz="2000" u="none" strike="noStrike" dirty="0">
                          <a:effectLst/>
                          <a:latin typeface="+mn-lt"/>
                        </a:rPr>
                        <a:t> $14,650,642 </a:t>
                      </a:r>
                      <a:endParaRPr lang="en-US" sz="2000" b="0" i="0" u="none" strike="noStrike" dirty="0">
                        <a:solidFill>
                          <a:srgbClr val="000000"/>
                        </a:solidFill>
                        <a:effectLst/>
                        <a:latin typeface="+mn-lt"/>
                      </a:endParaRPr>
                    </a:p>
                  </a:txBody>
                  <a:tcPr marL="5715" marR="5715" marT="5715" marB="0" anchor="ctr"/>
                </a:tc>
                <a:tc>
                  <a:txBody>
                    <a:bodyPr/>
                    <a:lstStyle/>
                    <a:p>
                      <a:pPr algn="r" fontAlgn="b">
                        <a:lnSpc>
                          <a:spcPct val="100000"/>
                        </a:lnSpc>
                      </a:pPr>
                      <a:r>
                        <a:rPr lang="en-US" sz="2000" u="none" strike="noStrike" dirty="0">
                          <a:effectLst/>
                          <a:latin typeface="+mn-lt"/>
                        </a:rPr>
                        <a:t> $14,890,000 </a:t>
                      </a:r>
                      <a:endParaRPr lang="en-US" sz="2000" b="0" i="0" u="none" strike="noStrike" dirty="0">
                        <a:solidFill>
                          <a:srgbClr val="000000"/>
                        </a:solidFill>
                        <a:effectLst/>
                        <a:latin typeface="+mn-lt"/>
                      </a:endParaRPr>
                    </a:p>
                  </a:txBody>
                  <a:tcPr marL="5715" marR="5715" marT="5715" marB="0" anchor="ctr"/>
                </a:tc>
                <a:tc gridSpan="2">
                  <a:txBody>
                    <a:bodyPr/>
                    <a:lstStyle/>
                    <a:p>
                      <a:pPr algn="r" fontAlgn="b">
                        <a:lnSpc>
                          <a:spcPct val="100000"/>
                        </a:lnSpc>
                      </a:pPr>
                      <a:r>
                        <a:rPr lang="en-US" sz="2000" u="none" strike="noStrike" dirty="0">
                          <a:effectLst/>
                          <a:latin typeface="+mn-lt"/>
                        </a:rPr>
                        <a:t> $239,358</a:t>
                      </a:r>
                      <a:endParaRPr lang="en-US" sz="2000" b="0" i="0" u="none" strike="noStrike" dirty="0">
                        <a:solidFill>
                          <a:srgbClr val="000000"/>
                        </a:solidFill>
                        <a:effectLst/>
                        <a:latin typeface="+mn-lt"/>
                      </a:endParaRPr>
                    </a:p>
                  </a:txBody>
                  <a:tcPr marL="5715" marR="5715" marT="5715" marB="0" anchor="ctr"/>
                </a:tc>
                <a:tc hMerge="1">
                  <a:txBody>
                    <a:bodyPr/>
                    <a:lstStyle/>
                    <a:p>
                      <a:pPr algn="r" fontAlgn="b"/>
                      <a:endParaRPr lang="en-US" sz="1800" b="0" i="0" u="none" strike="noStrike">
                        <a:solidFill>
                          <a:srgbClr val="000000"/>
                        </a:solidFill>
                        <a:effectLst/>
                        <a:latin typeface="+mn-lt"/>
                      </a:endParaRPr>
                    </a:p>
                  </a:txBody>
                  <a:tcPr marL="7620" marR="7620" marT="7620" marB="0" anchor="ctr"/>
                </a:tc>
                <a:tc>
                  <a:txBody>
                    <a:bodyPr/>
                    <a:lstStyle/>
                    <a:p>
                      <a:pPr algn="r" fontAlgn="b">
                        <a:lnSpc>
                          <a:spcPct val="100000"/>
                        </a:lnSpc>
                      </a:pPr>
                      <a:r>
                        <a:rPr lang="en-US" sz="2000" u="none" strike="noStrike" dirty="0">
                          <a:effectLst/>
                          <a:latin typeface="+mn-lt"/>
                        </a:rPr>
                        <a:t>1.6%</a:t>
                      </a:r>
                      <a:endParaRPr lang="en-US" sz="2000" b="0" i="0" u="none" strike="noStrike" dirty="0">
                        <a:solidFill>
                          <a:srgbClr val="000000"/>
                        </a:solidFill>
                        <a:effectLst/>
                        <a:latin typeface="+mn-lt"/>
                      </a:endParaRPr>
                    </a:p>
                  </a:txBody>
                  <a:tcPr marL="5715" marR="5715" marT="5715" marB="0" anchor="ctr"/>
                </a:tc>
                <a:extLst>
                  <a:ext uri="{0D108BD9-81ED-4DB2-BD59-A6C34878D82A}">
                    <a16:rowId xmlns:a16="http://schemas.microsoft.com/office/drawing/2014/main" val="1130562844"/>
                  </a:ext>
                </a:extLst>
              </a:tr>
              <a:tr h="1219254">
                <a:tc>
                  <a:txBody>
                    <a:bodyPr/>
                    <a:lstStyle/>
                    <a:p>
                      <a:pPr algn="l" fontAlgn="ctr">
                        <a:lnSpc>
                          <a:spcPct val="100000"/>
                        </a:lnSpc>
                      </a:pPr>
                      <a:r>
                        <a:rPr lang="en-US" sz="2000" u="none" strike="noStrike" dirty="0">
                          <a:effectLst/>
                          <a:latin typeface="+mn-lt"/>
                        </a:rPr>
                        <a:t>ILDS (Illinois Library Delivery Service) grant (IL State Library) </a:t>
                      </a:r>
                      <a:br>
                        <a:rPr lang="en-US" sz="2000" u="none" strike="noStrike" dirty="0">
                          <a:effectLst/>
                          <a:latin typeface="+mn-lt"/>
                        </a:rPr>
                      </a:br>
                      <a:r>
                        <a:rPr lang="en-US" sz="2000" i="1" u="none" strike="noStrike" dirty="0">
                          <a:effectLst/>
                          <a:latin typeface="+mn-lt"/>
                        </a:rPr>
                        <a:t>estimated for FY23</a:t>
                      </a:r>
                      <a:endParaRPr lang="en-US" sz="2000" b="0" i="1" u="none" strike="noStrike" dirty="0">
                        <a:solidFill>
                          <a:srgbClr val="000000"/>
                        </a:solidFill>
                        <a:effectLst/>
                        <a:latin typeface="+mn-lt"/>
                      </a:endParaRPr>
                    </a:p>
                  </a:txBody>
                  <a:tcPr marL="68580" marR="5715" marT="5715" marB="0" anchor="ctr"/>
                </a:tc>
                <a:tc>
                  <a:txBody>
                    <a:bodyPr/>
                    <a:lstStyle/>
                    <a:p>
                      <a:pPr algn="r" fontAlgn="b">
                        <a:lnSpc>
                          <a:spcPct val="100000"/>
                        </a:lnSpc>
                      </a:pPr>
                      <a:r>
                        <a:rPr lang="en-US" sz="2000" u="none" strike="noStrike" dirty="0">
                          <a:effectLst/>
                          <a:latin typeface="+mn-lt"/>
                        </a:rPr>
                        <a:t> $880,438 </a:t>
                      </a:r>
                      <a:endParaRPr lang="en-US" sz="2000" b="0" i="0" u="none" strike="noStrike" dirty="0">
                        <a:solidFill>
                          <a:srgbClr val="000000"/>
                        </a:solidFill>
                        <a:effectLst/>
                        <a:latin typeface="+mn-lt"/>
                      </a:endParaRPr>
                    </a:p>
                  </a:txBody>
                  <a:tcPr marL="5715" marR="5715" marT="5715" marB="0" anchor="ctr"/>
                </a:tc>
                <a:tc>
                  <a:txBody>
                    <a:bodyPr/>
                    <a:lstStyle/>
                    <a:p>
                      <a:pPr algn="r" fontAlgn="b">
                        <a:lnSpc>
                          <a:spcPct val="100000"/>
                        </a:lnSpc>
                      </a:pPr>
                      <a:r>
                        <a:rPr lang="en-US" sz="2000" u="none" strike="noStrike" dirty="0">
                          <a:effectLst/>
                          <a:latin typeface="+mn-lt"/>
                        </a:rPr>
                        <a:t> $916,705 </a:t>
                      </a:r>
                      <a:endParaRPr lang="en-US" sz="2000" b="0" i="0" u="none" strike="noStrike" dirty="0">
                        <a:solidFill>
                          <a:srgbClr val="000000"/>
                        </a:solidFill>
                        <a:effectLst/>
                        <a:latin typeface="+mn-lt"/>
                      </a:endParaRPr>
                    </a:p>
                  </a:txBody>
                  <a:tcPr marL="5715" marR="5715" marT="5715" marB="0" anchor="ctr"/>
                </a:tc>
                <a:tc gridSpan="2">
                  <a:txBody>
                    <a:bodyPr/>
                    <a:lstStyle/>
                    <a:p>
                      <a:pPr algn="r" fontAlgn="b">
                        <a:lnSpc>
                          <a:spcPct val="100000"/>
                        </a:lnSpc>
                      </a:pPr>
                      <a:r>
                        <a:rPr lang="en-US" sz="2000" u="none" strike="noStrike" dirty="0">
                          <a:effectLst/>
                          <a:latin typeface="+mn-lt"/>
                        </a:rPr>
                        <a:t> $36,267</a:t>
                      </a:r>
                      <a:endParaRPr lang="en-US" sz="2000" b="0" i="0" u="none" strike="noStrike" dirty="0">
                        <a:solidFill>
                          <a:srgbClr val="000000"/>
                        </a:solidFill>
                        <a:effectLst/>
                        <a:latin typeface="+mn-lt"/>
                      </a:endParaRPr>
                    </a:p>
                  </a:txBody>
                  <a:tcPr marL="5715" marR="5715" marT="5715" marB="0" anchor="ctr"/>
                </a:tc>
                <a:tc hMerge="1">
                  <a:txBody>
                    <a:bodyPr/>
                    <a:lstStyle/>
                    <a:p>
                      <a:pPr algn="r" fontAlgn="b"/>
                      <a:endParaRPr lang="en-US" sz="1800" b="0" i="0" u="none" strike="noStrike" dirty="0">
                        <a:solidFill>
                          <a:srgbClr val="000000"/>
                        </a:solidFill>
                        <a:effectLst/>
                        <a:latin typeface="+mn-lt"/>
                      </a:endParaRPr>
                    </a:p>
                  </a:txBody>
                  <a:tcPr marL="7620" marR="7620" marT="7620" marB="0" anchor="ctr"/>
                </a:tc>
                <a:tc>
                  <a:txBody>
                    <a:bodyPr/>
                    <a:lstStyle/>
                    <a:p>
                      <a:pPr algn="r" fontAlgn="b">
                        <a:lnSpc>
                          <a:spcPct val="100000"/>
                        </a:lnSpc>
                      </a:pPr>
                      <a:r>
                        <a:rPr lang="en-US" sz="2000" u="none" strike="noStrike" dirty="0">
                          <a:effectLst/>
                          <a:latin typeface="+mn-lt"/>
                        </a:rPr>
                        <a:t>4.0%</a:t>
                      </a:r>
                      <a:endParaRPr lang="en-US" sz="2000" b="0" i="0" u="none" strike="noStrike" dirty="0">
                        <a:solidFill>
                          <a:srgbClr val="000000"/>
                        </a:solidFill>
                        <a:effectLst/>
                        <a:latin typeface="+mn-lt"/>
                      </a:endParaRPr>
                    </a:p>
                  </a:txBody>
                  <a:tcPr marL="5715" marR="5715" marT="5715" marB="0" anchor="ctr"/>
                </a:tc>
                <a:extLst>
                  <a:ext uri="{0D108BD9-81ED-4DB2-BD59-A6C34878D82A}">
                    <a16:rowId xmlns:a16="http://schemas.microsoft.com/office/drawing/2014/main" val="1776769906"/>
                  </a:ext>
                </a:extLst>
              </a:tr>
            </a:tbl>
          </a:graphicData>
        </a:graphic>
      </p:graphicFrame>
    </p:spTree>
    <p:extLst>
      <p:ext uri="{BB962C8B-B14F-4D97-AF65-F5344CB8AC3E}">
        <p14:creationId xmlns:p14="http://schemas.microsoft.com/office/powerpoint/2010/main" val="2700002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D9C5DB-4B40-4538-8ED1-800AEC3926DC}"/>
              </a:ext>
            </a:extLst>
          </p:cNvPr>
          <p:cNvSpPr>
            <a:spLocks noGrp="1"/>
          </p:cNvSpPr>
          <p:nvPr>
            <p:ph type="title"/>
          </p:nvPr>
        </p:nvSpPr>
        <p:spPr/>
        <p:txBody>
          <a:bodyPr>
            <a:normAutofit/>
          </a:bodyPr>
          <a:lstStyle/>
          <a:p>
            <a:r>
              <a:rPr lang="en-US" sz="2000" dirty="0"/>
              <a:t>CARLI State Funding Allocations FY12-Fy22</a:t>
            </a:r>
          </a:p>
        </p:txBody>
      </p:sp>
      <p:graphicFrame>
        <p:nvGraphicFramePr>
          <p:cNvPr id="4" name="Chart 3">
            <a:extLst>
              <a:ext uri="{FF2B5EF4-FFF2-40B4-BE49-F238E27FC236}">
                <a16:creationId xmlns:a16="http://schemas.microsoft.com/office/drawing/2014/main" id="{11CD5412-58E8-416B-9C83-78158006C549}"/>
              </a:ext>
            </a:extLst>
          </p:cNvPr>
          <p:cNvGraphicFramePr>
            <a:graphicFrameLocks/>
          </p:cNvGraphicFramePr>
          <p:nvPr/>
        </p:nvGraphicFramePr>
        <p:xfrm>
          <a:off x="0" y="354563"/>
          <a:ext cx="9292282" cy="60833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583CF937-EC31-28D4-4E50-043028372167}"/>
              </a:ext>
            </a:extLst>
          </p:cNvPr>
          <p:cNvGraphicFramePr>
            <a:graphicFrameLocks noGrp="1"/>
          </p:cNvGraphicFramePr>
          <p:nvPr/>
        </p:nvGraphicFramePr>
        <p:xfrm>
          <a:off x="0" y="1"/>
          <a:ext cx="9292282" cy="6858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106103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Value of carli to member libraries: an overview</a:t>
            </a:r>
          </a:p>
        </p:txBody>
      </p:sp>
      <p:graphicFrame>
        <p:nvGraphicFramePr>
          <p:cNvPr id="4" name="Table 3"/>
          <p:cNvGraphicFramePr>
            <a:graphicFrameLocks noGrp="1"/>
          </p:cNvGraphicFramePr>
          <p:nvPr>
            <p:extLst>
              <p:ext uri="{D42A27DB-BD31-4B8C-83A1-F6EECF244321}">
                <p14:modId xmlns:p14="http://schemas.microsoft.com/office/powerpoint/2010/main" val="2935936942"/>
              </p:ext>
            </p:extLst>
          </p:nvPr>
        </p:nvGraphicFramePr>
        <p:xfrm>
          <a:off x="0" y="885523"/>
          <a:ext cx="9144000" cy="3788902"/>
        </p:xfrm>
        <a:graphic>
          <a:graphicData uri="http://schemas.openxmlformats.org/drawingml/2006/table">
            <a:tbl>
              <a:tblPr firstRow="1" bandRow="1">
                <a:tableStyleId>{5C22544A-7EE6-4342-B048-85BDC9FD1C3A}</a:tableStyleId>
              </a:tblPr>
              <a:tblGrid>
                <a:gridCol w="3315843">
                  <a:extLst>
                    <a:ext uri="{9D8B030D-6E8A-4147-A177-3AD203B41FA5}">
                      <a16:colId xmlns:a16="http://schemas.microsoft.com/office/drawing/2014/main" val="20000"/>
                    </a:ext>
                  </a:extLst>
                </a:gridCol>
                <a:gridCol w="5828157">
                  <a:extLst>
                    <a:ext uri="{9D8B030D-6E8A-4147-A177-3AD203B41FA5}">
                      <a16:colId xmlns:a16="http://schemas.microsoft.com/office/drawing/2014/main" val="20001"/>
                    </a:ext>
                  </a:extLst>
                </a:gridCol>
              </a:tblGrid>
              <a:tr h="513023">
                <a:tc>
                  <a:txBody>
                    <a:bodyPr/>
                    <a:lstStyle/>
                    <a:p>
                      <a:pPr algn="ctr"/>
                      <a:r>
                        <a:rPr lang="en-US" sz="2000" i="1" dirty="0"/>
                        <a:t>When a member pays</a:t>
                      </a:r>
                    </a:p>
                  </a:txBody>
                  <a:tcPr anchor="ctr"/>
                </a:tc>
                <a:tc>
                  <a:txBody>
                    <a:bodyPr/>
                    <a:lstStyle/>
                    <a:p>
                      <a:pPr algn="ctr"/>
                      <a:r>
                        <a:rPr lang="en-US" sz="2000" dirty="0"/>
                        <a:t>The member will receive</a:t>
                      </a:r>
                    </a:p>
                  </a:txBody>
                  <a:tcPr anchor="ctr"/>
                </a:tc>
                <a:extLst>
                  <a:ext uri="{0D108BD9-81ED-4DB2-BD59-A6C34878D82A}">
                    <a16:rowId xmlns:a16="http://schemas.microsoft.com/office/drawing/2014/main" val="10000"/>
                  </a:ext>
                </a:extLst>
              </a:tr>
              <a:tr h="1215683">
                <a:tc>
                  <a:txBody>
                    <a:bodyPr/>
                    <a:lstStyle/>
                    <a:p>
                      <a:pPr algn="ctr"/>
                      <a:r>
                        <a:rPr lang="en-US" sz="2000" i="1" dirty="0"/>
                        <a:t>Membership Fee</a:t>
                      </a:r>
                    </a:p>
                  </a:txBody>
                  <a:tcPr anchor="ctr"/>
                </a:tc>
                <a:tc>
                  <a:txBody>
                    <a:bodyPr/>
                    <a:lstStyle/>
                    <a:p>
                      <a:pPr marL="285750" indent="-285750" algn="l">
                        <a:buFont typeface="Arial" panose="020B0604020202020204" pitchFamily="34" charset="0"/>
                        <a:buChar char="•"/>
                      </a:pPr>
                      <a:r>
                        <a:rPr lang="en-US" sz="2000" dirty="0"/>
                        <a:t>Continuing education</a:t>
                      </a:r>
                    </a:p>
                    <a:p>
                      <a:pPr marL="285750" indent="-285750" algn="l">
                        <a:buFont typeface="Arial" panose="020B0604020202020204" pitchFamily="34" charset="0"/>
                        <a:buChar char="•"/>
                      </a:pPr>
                      <a:r>
                        <a:rPr lang="en-US" sz="2000" dirty="0"/>
                        <a:t>EBSCO databases (and other at-no</a:t>
                      </a:r>
                      <a:r>
                        <a:rPr lang="en-US" sz="2000" baseline="0" dirty="0"/>
                        <a:t>-</a:t>
                      </a:r>
                      <a:r>
                        <a:rPr lang="en-US" sz="2000" dirty="0"/>
                        <a:t>cost content)</a:t>
                      </a:r>
                    </a:p>
                    <a:p>
                      <a:pPr marL="285750" indent="-285750" algn="l">
                        <a:buFont typeface="Arial" panose="020B0604020202020204" pitchFamily="34" charset="0"/>
                        <a:buChar char="•"/>
                      </a:pPr>
                      <a:r>
                        <a:rPr lang="en-US" sz="2000" dirty="0" err="1"/>
                        <a:t>Consortially</a:t>
                      </a:r>
                      <a:r>
                        <a:rPr lang="en-US" sz="2000" dirty="0"/>
                        <a:t> shareable </a:t>
                      </a:r>
                      <a:r>
                        <a:rPr lang="en-US" sz="2000" dirty="0" err="1"/>
                        <a:t>ebooks</a:t>
                      </a:r>
                      <a:endParaRPr lang="en-US" sz="2000" dirty="0"/>
                    </a:p>
                    <a:p>
                      <a:pPr marL="285750" indent="-285750" algn="l">
                        <a:buFont typeface="Arial" panose="020B0604020202020204" pitchFamily="34" charset="0"/>
                        <a:buChar char="•"/>
                      </a:pPr>
                      <a:r>
                        <a:rPr lang="en-US" sz="2000" dirty="0"/>
                        <a:t>CONTENTdm</a:t>
                      </a:r>
                      <a:r>
                        <a:rPr lang="en-US" sz="2000" baseline="0" dirty="0"/>
                        <a:t> (CARLI Digital Collections)</a:t>
                      </a:r>
                    </a:p>
                    <a:p>
                      <a:pPr marL="285750" indent="-285750" algn="l">
                        <a:buFont typeface="Arial" panose="020B0604020202020204" pitchFamily="34" charset="0"/>
                        <a:buChar char="•"/>
                      </a:pPr>
                      <a:r>
                        <a:rPr lang="en-US" sz="2000" baseline="0" dirty="0" err="1"/>
                        <a:t>OpenAthens</a:t>
                      </a:r>
                      <a:r>
                        <a:rPr lang="en-US" sz="2000" baseline="0" dirty="0"/>
                        <a:t> through June 30, 2023</a:t>
                      </a:r>
                    </a:p>
                  </a:txBody>
                  <a:tcPr anchor="ctr"/>
                </a:tc>
                <a:extLst>
                  <a:ext uri="{0D108BD9-81ED-4DB2-BD59-A6C34878D82A}">
                    <a16:rowId xmlns:a16="http://schemas.microsoft.com/office/drawing/2014/main" val="10001"/>
                  </a:ext>
                </a:extLst>
              </a:tr>
              <a:tr h="654599">
                <a:tc>
                  <a:txBody>
                    <a:bodyPr/>
                    <a:lstStyle/>
                    <a:p>
                      <a:pPr algn="ctr"/>
                      <a:r>
                        <a:rPr lang="en-US" sz="2000" i="1" dirty="0"/>
                        <a:t>I-Share Assessment</a:t>
                      </a:r>
                    </a:p>
                  </a:txBody>
                  <a:tcPr anchor="ctr"/>
                </a:tc>
                <a:tc>
                  <a:txBody>
                    <a:bodyPr/>
                    <a:lstStyle/>
                    <a:p>
                      <a:pPr marL="285750" indent="-285750" algn="l">
                        <a:buFont typeface="Arial" panose="020B0604020202020204" pitchFamily="34" charset="0"/>
                        <a:buChar char="•"/>
                      </a:pPr>
                      <a:r>
                        <a:rPr lang="en-US" sz="2000" dirty="0"/>
                        <a:t>I-Share</a:t>
                      </a:r>
                    </a:p>
                  </a:txBody>
                  <a:tcPr anchor="ctr"/>
                </a:tc>
                <a:extLst>
                  <a:ext uri="{0D108BD9-81ED-4DB2-BD59-A6C34878D82A}">
                    <a16:rowId xmlns:a16="http://schemas.microsoft.com/office/drawing/2014/main" val="10002"/>
                  </a:ext>
                </a:extLst>
              </a:tr>
              <a:tr h="654599">
                <a:tc>
                  <a:txBody>
                    <a:bodyPr/>
                    <a:lstStyle/>
                    <a:p>
                      <a:pPr algn="ctr"/>
                      <a:r>
                        <a:rPr lang="en-US" sz="2000" i="1" dirty="0"/>
                        <a:t>Discretionary</a:t>
                      </a:r>
                      <a:r>
                        <a:rPr lang="en-US" sz="2000" i="1" baseline="0" dirty="0"/>
                        <a:t> purchases</a:t>
                      </a:r>
                      <a:endParaRPr lang="en-US" sz="2000" i="1" dirty="0"/>
                    </a:p>
                  </a:txBody>
                  <a:tcPr anchor="ct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Subscription e-resources and databases (no</a:t>
                      </a:r>
                      <a:r>
                        <a:rPr lang="en-US" sz="2000" baseline="0" dirty="0"/>
                        <a:t> surcharge)</a:t>
                      </a:r>
                      <a:endParaRPr lang="en-US" sz="2000" dirty="0"/>
                    </a:p>
                    <a:p>
                      <a:pPr marL="285750" indent="-285750" algn="l">
                        <a:buFont typeface="Arial" panose="020B0604020202020204" pitchFamily="34" charset="0"/>
                        <a:buChar char="•"/>
                      </a:pPr>
                      <a:r>
                        <a:rPr lang="en-US" sz="2000" dirty="0"/>
                        <a:t>Services</a:t>
                      </a:r>
                      <a:r>
                        <a:rPr lang="en-US" sz="2000" baseline="0" dirty="0"/>
                        <a:t> like NC Live Web Design</a:t>
                      </a:r>
                      <a:endParaRPr lang="en-US" sz="2000" dirty="0"/>
                    </a:p>
                  </a:txBody>
                  <a:tcPr anchor="ctr"/>
                </a:tc>
                <a:extLst>
                  <a:ext uri="{0D108BD9-81ED-4DB2-BD59-A6C34878D82A}">
                    <a16:rowId xmlns:a16="http://schemas.microsoft.com/office/drawing/2014/main" val="10003"/>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101218304"/>
              </p:ext>
            </p:extLst>
          </p:nvPr>
        </p:nvGraphicFramePr>
        <p:xfrm>
          <a:off x="0" y="4371207"/>
          <a:ext cx="9144000" cy="1005840"/>
        </p:xfrm>
        <a:graphic>
          <a:graphicData uri="http://schemas.openxmlformats.org/drawingml/2006/table">
            <a:tbl>
              <a:tblPr firstRow="1" bandRow="1">
                <a:tableStyleId>{5C22544A-7EE6-4342-B048-85BDC9FD1C3A}</a:tableStyleId>
              </a:tblPr>
              <a:tblGrid>
                <a:gridCol w="3324568">
                  <a:extLst>
                    <a:ext uri="{9D8B030D-6E8A-4147-A177-3AD203B41FA5}">
                      <a16:colId xmlns:a16="http://schemas.microsoft.com/office/drawing/2014/main" val="20000"/>
                    </a:ext>
                  </a:extLst>
                </a:gridCol>
                <a:gridCol w="5819432">
                  <a:extLst>
                    <a:ext uri="{9D8B030D-6E8A-4147-A177-3AD203B41FA5}">
                      <a16:colId xmlns:a16="http://schemas.microsoft.com/office/drawing/2014/main" val="20001"/>
                    </a:ext>
                  </a:extLst>
                </a:gridCol>
              </a:tblGrid>
              <a:tr h="0">
                <a:tc>
                  <a:txBody>
                    <a:bodyPr/>
                    <a:lstStyle/>
                    <a:p>
                      <a:pPr algn="ctr"/>
                      <a:r>
                        <a:rPr lang="en-US" sz="2000" i="1" dirty="0"/>
                        <a:t>No member pays</a:t>
                      </a:r>
                    </a:p>
                  </a:txBody>
                  <a:tcPr anchor="ctr"/>
                </a:tc>
                <a:tc>
                  <a:txBody>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ILDS (Illinois</a:t>
                      </a:r>
                      <a:r>
                        <a:rPr lang="en-US" sz="2000" baseline="0" dirty="0"/>
                        <a:t> Library D</a:t>
                      </a:r>
                      <a:r>
                        <a:rPr lang="en-US" sz="2000" dirty="0"/>
                        <a:t>elivery Service)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dirty="0"/>
                    </a:p>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dirty="0"/>
                        <a:t>Paid for by a grant</a:t>
                      </a:r>
                      <a:r>
                        <a:rPr lang="en-US" sz="2000" baseline="0" dirty="0"/>
                        <a:t> from SOS/ISL</a:t>
                      </a:r>
                      <a:endParaRPr lang="en-US" sz="2000" dirty="0"/>
                    </a:p>
                  </a:txBody>
                  <a:tcPr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82564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1FC6A8-1B34-48DF-B2CA-86D9710FC9A6}"/>
              </a:ext>
            </a:extLst>
          </p:cNvPr>
          <p:cNvSpPr>
            <a:spLocks noGrp="1"/>
          </p:cNvSpPr>
          <p:nvPr>
            <p:ph idx="1"/>
          </p:nvPr>
        </p:nvSpPr>
        <p:spPr>
          <a:xfrm>
            <a:off x="323437" y="697055"/>
            <a:ext cx="8497125" cy="2608119"/>
          </a:xfrm>
        </p:spPr>
        <p:txBody>
          <a:bodyPr/>
          <a:lstStyle/>
          <a:p>
            <a:r>
              <a:rPr lang="en-US" b="1" dirty="0"/>
              <a:t>Nicholas P. Jones, PhD</a:t>
            </a:r>
          </a:p>
          <a:p>
            <a:r>
              <a:rPr lang="en-US" dirty="0"/>
              <a:t>Executive Vice President/Vice President for Academic Affairs </a:t>
            </a:r>
          </a:p>
          <a:p>
            <a:endParaRPr lang="en-US" b="1" dirty="0"/>
          </a:p>
          <a:p>
            <a:r>
              <a:rPr lang="en-US" b="1" dirty="0"/>
              <a:t>Sarah M. Zehr Gantz, PhD</a:t>
            </a:r>
          </a:p>
          <a:p>
            <a:r>
              <a:rPr lang="en-US" dirty="0"/>
              <a:t>Senior Assistant Vice President of Academic Initiatives and Policies</a:t>
            </a:r>
          </a:p>
          <a:p>
            <a:endParaRPr lang="en-US" dirty="0"/>
          </a:p>
          <a:p>
            <a:endParaRPr lang="en-US" dirty="0"/>
          </a:p>
        </p:txBody>
      </p:sp>
      <p:sp>
        <p:nvSpPr>
          <p:cNvPr id="3" name="Title 2">
            <a:extLst>
              <a:ext uri="{FF2B5EF4-FFF2-40B4-BE49-F238E27FC236}">
                <a16:creationId xmlns:a16="http://schemas.microsoft.com/office/drawing/2014/main" id="{CBADAC1D-3546-4BF4-8696-40E511BAFB64}"/>
              </a:ext>
            </a:extLst>
          </p:cNvPr>
          <p:cNvSpPr>
            <a:spLocks noGrp="1"/>
          </p:cNvSpPr>
          <p:nvPr>
            <p:ph type="title"/>
          </p:nvPr>
        </p:nvSpPr>
        <p:spPr/>
        <p:txBody>
          <a:bodyPr/>
          <a:lstStyle/>
          <a:p>
            <a:r>
              <a:rPr lang="en-US" dirty="0"/>
              <a:t>Office of the Executive Vice President/VP for Academic Affairs</a:t>
            </a:r>
          </a:p>
        </p:txBody>
      </p:sp>
      <p:pic>
        <p:nvPicPr>
          <p:cNvPr id="5" name="Picture 4" descr="Text&#10;&#10;Description automatically generated">
            <a:extLst>
              <a:ext uri="{FF2B5EF4-FFF2-40B4-BE49-F238E27FC236}">
                <a16:creationId xmlns:a16="http://schemas.microsoft.com/office/drawing/2014/main" id="{9F3E121D-AA16-4B21-8647-B9705ADEFEF4}"/>
              </a:ext>
            </a:extLst>
          </p:cNvPr>
          <p:cNvPicPr>
            <a:picLocks noChangeAspect="1"/>
          </p:cNvPicPr>
          <p:nvPr/>
        </p:nvPicPr>
        <p:blipFill>
          <a:blip r:embed="rId2"/>
          <a:stretch>
            <a:fillRect/>
          </a:stretch>
        </p:blipFill>
        <p:spPr>
          <a:xfrm>
            <a:off x="2809939" y="4141293"/>
            <a:ext cx="3524121" cy="2179523"/>
          </a:xfrm>
          <a:prstGeom prst="rect">
            <a:avLst/>
          </a:prstGeom>
        </p:spPr>
      </p:pic>
    </p:spTree>
    <p:extLst>
      <p:ext uri="{BB962C8B-B14F-4D97-AF65-F5344CB8AC3E}">
        <p14:creationId xmlns:p14="http://schemas.microsoft.com/office/powerpoint/2010/main" val="3820120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63773" y="6113060"/>
            <a:ext cx="4255827" cy="646331"/>
          </a:xfrm>
          <a:prstGeom prst="rect">
            <a:avLst/>
          </a:prstGeom>
          <a:noFill/>
          <a:ln>
            <a:solidFill>
              <a:schemeClr val="accent1"/>
            </a:solidFill>
          </a:ln>
        </p:spPr>
        <p:txBody>
          <a:bodyPr wrap="square" rtlCol="0">
            <a:spAutoFit/>
          </a:bodyPr>
          <a:lstStyle/>
          <a:p>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https://www.carli.illinois.edu/sites/files/files/FY2022ValueGraphics.pdf</a:t>
            </a:r>
            <a:endParaRPr lang="en-US" b="1" dirty="0"/>
          </a:p>
        </p:txBody>
      </p:sp>
      <p:pic>
        <p:nvPicPr>
          <p:cNvPr id="4" name="Picture 3">
            <a:extLst>
              <a:ext uri="{FF2B5EF4-FFF2-40B4-BE49-F238E27FC236}">
                <a16:creationId xmlns:a16="http://schemas.microsoft.com/office/drawing/2014/main" id="{8C4D7EF7-6AEA-4546-85F2-CB337E3CF4DC}"/>
              </a:ext>
            </a:extLst>
          </p:cNvPr>
          <p:cNvPicPr>
            <a:picLocks noChangeAspect="1"/>
          </p:cNvPicPr>
          <p:nvPr/>
        </p:nvPicPr>
        <p:blipFill>
          <a:blip r:embed="rId3"/>
          <a:srcRect/>
          <a:stretch/>
        </p:blipFill>
        <p:spPr>
          <a:xfrm>
            <a:off x="0" y="0"/>
            <a:ext cx="4624851" cy="5985102"/>
          </a:xfrm>
          <a:prstGeom prst="rect">
            <a:avLst/>
          </a:prstGeom>
          <a:ln>
            <a:solidFill>
              <a:schemeClr val="accent1"/>
            </a:solidFill>
          </a:ln>
        </p:spPr>
      </p:pic>
      <p:pic>
        <p:nvPicPr>
          <p:cNvPr id="7" name="Picture 6">
            <a:extLst>
              <a:ext uri="{FF2B5EF4-FFF2-40B4-BE49-F238E27FC236}">
                <a16:creationId xmlns:a16="http://schemas.microsoft.com/office/drawing/2014/main" id="{7F727D39-2CF9-48EE-9D6A-C05348359812}"/>
              </a:ext>
            </a:extLst>
          </p:cNvPr>
          <p:cNvPicPr>
            <a:picLocks noChangeAspect="1"/>
          </p:cNvPicPr>
          <p:nvPr/>
        </p:nvPicPr>
        <p:blipFill>
          <a:blip r:embed="rId4"/>
          <a:srcRect/>
          <a:stretch/>
        </p:blipFill>
        <p:spPr>
          <a:xfrm>
            <a:off x="4572001" y="941443"/>
            <a:ext cx="4572000" cy="5916409"/>
          </a:xfrm>
          <a:prstGeom prst="rect">
            <a:avLst/>
          </a:prstGeom>
          <a:ln>
            <a:solidFill>
              <a:schemeClr val="accent1"/>
            </a:solidFill>
          </a:ln>
        </p:spPr>
      </p:pic>
    </p:spTree>
    <p:extLst>
      <p:ext uri="{BB962C8B-B14F-4D97-AF65-F5344CB8AC3E}">
        <p14:creationId xmlns:p14="http://schemas.microsoft.com/office/powerpoint/2010/main" val="3798941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206D8A-3945-43C2-A959-892B3320DB0E}"/>
              </a:ext>
            </a:extLst>
          </p:cNvPr>
          <p:cNvPicPr>
            <a:picLocks noChangeAspect="1"/>
          </p:cNvPicPr>
          <p:nvPr/>
        </p:nvPicPr>
        <p:blipFill>
          <a:blip r:embed="rId3"/>
          <a:srcRect/>
          <a:stretch/>
        </p:blipFill>
        <p:spPr>
          <a:xfrm>
            <a:off x="3660707" y="0"/>
            <a:ext cx="5298803" cy="6858000"/>
          </a:xfrm>
          <a:prstGeom prst="rect">
            <a:avLst/>
          </a:prstGeom>
          <a:ln>
            <a:solidFill>
              <a:schemeClr val="tx1"/>
            </a:solidFill>
          </a:ln>
        </p:spPr>
      </p:pic>
      <p:sp>
        <p:nvSpPr>
          <p:cNvPr id="7" name="TextBox 6">
            <a:extLst>
              <a:ext uri="{FF2B5EF4-FFF2-40B4-BE49-F238E27FC236}">
                <a16:creationId xmlns:a16="http://schemas.microsoft.com/office/drawing/2014/main" id="{CF386572-A8CF-4808-8038-BAECF6C6BADD}"/>
              </a:ext>
            </a:extLst>
          </p:cNvPr>
          <p:cNvSpPr txBox="1"/>
          <p:nvPr/>
        </p:nvSpPr>
        <p:spPr>
          <a:xfrm>
            <a:off x="184490" y="2967335"/>
            <a:ext cx="3313471" cy="461665"/>
          </a:xfrm>
          <a:prstGeom prst="rect">
            <a:avLst/>
          </a:prstGeom>
          <a:noFill/>
          <a:ln>
            <a:solidFill>
              <a:schemeClr val="tx1"/>
            </a:solidFill>
          </a:ln>
        </p:spPr>
        <p:txBody>
          <a:bodyPr wrap="square" rtlCol="0">
            <a:spAutoFit/>
          </a:bodyPr>
          <a:lstStyle/>
          <a:p>
            <a:r>
              <a:rPr lang="en-US" sz="1200" dirty="0"/>
              <a:t>https://www.carli.illinois.edu/sites/files/carlidocs/AboutCARLI.pdf</a:t>
            </a:r>
          </a:p>
        </p:txBody>
      </p:sp>
    </p:spTree>
    <p:extLst>
      <p:ext uri="{BB962C8B-B14F-4D97-AF65-F5344CB8AC3E}">
        <p14:creationId xmlns:p14="http://schemas.microsoft.com/office/powerpoint/2010/main" val="4160861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B247B-4DA1-1E68-541B-584A5A2DC865}"/>
              </a:ext>
            </a:extLst>
          </p:cNvPr>
          <p:cNvSpPr>
            <a:spLocks noGrp="1"/>
          </p:cNvSpPr>
          <p:nvPr>
            <p:ph type="title"/>
          </p:nvPr>
        </p:nvSpPr>
        <p:spPr>
          <a:xfrm>
            <a:off x="228601" y="812441"/>
            <a:ext cx="7987284" cy="842697"/>
          </a:xfrm>
        </p:spPr>
        <p:txBody>
          <a:bodyPr>
            <a:noAutofit/>
          </a:bodyPr>
          <a:lstStyle/>
          <a:p>
            <a:r>
              <a:rPr lang="en-US" sz="3200" b="1" dirty="0">
                <a:latin typeface="Times New Roman" panose="02020603050405020304" pitchFamily="18" charset="0"/>
                <a:cs typeface="Times New Roman" panose="02020603050405020304" pitchFamily="18" charset="0"/>
              </a:rPr>
              <a:t>Major accomplishments FY23</a:t>
            </a:r>
            <a:endParaRPr lang="en-US" sz="3200" b="1" dirty="0"/>
          </a:p>
        </p:txBody>
      </p:sp>
      <p:sp>
        <p:nvSpPr>
          <p:cNvPr id="3" name="Content Placeholder 2">
            <a:extLst>
              <a:ext uri="{FF2B5EF4-FFF2-40B4-BE49-F238E27FC236}">
                <a16:creationId xmlns:a16="http://schemas.microsoft.com/office/drawing/2014/main" id="{24123B69-262E-FF46-B779-50DAC78713AA}"/>
              </a:ext>
            </a:extLst>
          </p:cNvPr>
          <p:cNvSpPr>
            <a:spLocks noGrp="1"/>
          </p:cNvSpPr>
          <p:nvPr>
            <p:ph sz="half" idx="1"/>
          </p:nvPr>
        </p:nvSpPr>
        <p:spPr>
          <a:xfrm>
            <a:off x="228601" y="2037121"/>
            <a:ext cx="9416844" cy="3840171"/>
          </a:xfrm>
        </p:spPr>
        <p:txBody>
          <a:bodyPr>
            <a:normAutofit/>
          </a:bodyPr>
          <a:lstStyle/>
          <a:p>
            <a:pPr marL="342900" indent="-342900">
              <a:spcAft>
                <a:spcPts val="1050"/>
              </a:spcAft>
              <a:buFont typeface="Arial" panose="020B0604020202020204" pitchFamily="34" charset="0"/>
              <a:buChar char="•"/>
            </a:pPr>
            <a:r>
              <a:rPr lang="en-US" sz="2100" dirty="0">
                <a:latin typeface="Times New Roman" panose="02020603050405020304" pitchFamily="18" charset="0"/>
                <a:ea typeface="Calibri" panose="020F0502020204030204" pitchFamily="34" charset="0"/>
                <a:cs typeface="Times New Roman" panose="02020603050405020304" pitchFamily="18" charset="0"/>
              </a:rPr>
              <a:t>Illinois SCOERs: Support for the Creation of Open Educational Resources</a:t>
            </a:r>
            <a:br>
              <a:rPr lang="en-US" sz="2100" dirty="0">
                <a:latin typeface="Times New Roman" panose="02020603050405020304" pitchFamily="18" charset="0"/>
                <a:ea typeface="Calibri" panose="020F0502020204030204" pitchFamily="34" charset="0"/>
                <a:cs typeface="Times New Roman" panose="02020603050405020304" pitchFamily="18" charset="0"/>
              </a:rPr>
            </a:br>
            <a:endParaRPr lang="en-US" sz="21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100" dirty="0">
                <a:latin typeface="Times New Roman" panose="02020603050405020304" pitchFamily="18" charset="0"/>
                <a:ea typeface="Calibri" panose="020F0502020204030204" pitchFamily="34" charset="0"/>
                <a:cs typeface="Times New Roman" panose="02020603050405020304" pitchFamily="18" charset="0"/>
              </a:rPr>
              <a:t>Building Diversity Graduate Assistant Program</a:t>
            </a:r>
          </a:p>
          <a:p>
            <a:pPr marL="342900" indent="-342900">
              <a:buFont typeface="Arial" panose="020B0604020202020204" pitchFamily="34" charset="0"/>
              <a:buChar char="•"/>
            </a:pPr>
            <a:endParaRPr lang="en-US" sz="21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100" dirty="0">
                <a:latin typeface="Times New Roman" panose="02020603050405020304" pitchFamily="18" charset="0"/>
                <a:cs typeface="Times New Roman" panose="02020603050405020304" pitchFamily="18" charset="0"/>
              </a:rPr>
              <a:t>Negotiated pricing for new I-Share libraries</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a:p>
            <a:endParaRPr lang="en-US" sz="1800" dirty="0"/>
          </a:p>
        </p:txBody>
      </p:sp>
      <p:sp>
        <p:nvSpPr>
          <p:cNvPr id="5" name="Content Placeholder 3">
            <a:extLst>
              <a:ext uri="{FF2B5EF4-FFF2-40B4-BE49-F238E27FC236}">
                <a16:creationId xmlns:a16="http://schemas.microsoft.com/office/drawing/2014/main" id="{C54212F7-CD10-C6BE-4702-20118DBA3922}"/>
              </a:ext>
            </a:extLst>
          </p:cNvPr>
          <p:cNvSpPr txBox="1">
            <a:spLocks/>
          </p:cNvSpPr>
          <p:nvPr/>
        </p:nvSpPr>
        <p:spPr>
          <a:xfrm>
            <a:off x="435078" y="2356077"/>
            <a:ext cx="3844812" cy="3626237"/>
          </a:xfrm>
          <a:prstGeom prst="rect">
            <a:avLst/>
          </a:prstGeom>
        </p:spPr>
        <p:txBody>
          <a:bodyPr vert="horz" lIns="68580" tIns="34290" rIns="68580" bIns="3429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0" indent="0">
              <a:buNone/>
            </a:pPr>
            <a:br>
              <a:rPr lang="en-US" dirty="0">
                <a:latin typeface="Times New Roman" panose="02020603050405020304" pitchFamily="18" charset="0"/>
                <a:cs typeface="Times New Roman" panose="02020603050405020304" pitchFamily="18" charset="0"/>
              </a:rPr>
            </a:br>
            <a:endParaRPr lang="en-US" dirty="0"/>
          </a:p>
        </p:txBody>
      </p:sp>
      <p:grpSp>
        <p:nvGrpSpPr>
          <p:cNvPr id="29" name="Group 28">
            <a:extLst>
              <a:ext uri="{FF2B5EF4-FFF2-40B4-BE49-F238E27FC236}">
                <a16:creationId xmlns:a16="http://schemas.microsoft.com/office/drawing/2014/main" id="{E250AFB8-B8CA-D50D-0C11-58F387CB35D1}"/>
              </a:ext>
            </a:extLst>
          </p:cNvPr>
          <p:cNvGrpSpPr/>
          <p:nvPr/>
        </p:nvGrpSpPr>
        <p:grpSpPr>
          <a:xfrm>
            <a:off x="413315" y="4449169"/>
            <a:ext cx="7718747" cy="1434476"/>
            <a:chOff x="777229" y="4789225"/>
            <a:chExt cx="10291663" cy="1912634"/>
          </a:xfrm>
        </p:grpSpPr>
        <p:pic>
          <p:nvPicPr>
            <p:cNvPr id="12" name="Picture 11" descr="Logo&#10;&#10;Description automatically generated">
              <a:extLst>
                <a:ext uri="{FF2B5EF4-FFF2-40B4-BE49-F238E27FC236}">
                  <a16:creationId xmlns:a16="http://schemas.microsoft.com/office/drawing/2014/main" id="{0C2E9805-E914-A768-3964-53E68A53C3D9}"/>
                </a:ext>
              </a:extLst>
            </p:cNvPr>
            <p:cNvPicPr>
              <a:picLocks noChangeAspect="1"/>
            </p:cNvPicPr>
            <p:nvPr/>
          </p:nvPicPr>
          <p:blipFill>
            <a:blip r:embed="rId2"/>
            <a:stretch>
              <a:fillRect/>
            </a:stretch>
          </p:blipFill>
          <p:spPr>
            <a:xfrm>
              <a:off x="777229" y="5161268"/>
              <a:ext cx="2286000" cy="660981"/>
            </a:xfrm>
            <a:prstGeom prst="rect">
              <a:avLst/>
            </a:prstGeom>
          </p:spPr>
        </p:pic>
        <p:pic>
          <p:nvPicPr>
            <p:cNvPr id="13" name="Picture 12" descr="CCC Logo">
              <a:extLst>
                <a:ext uri="{FF2B5EF4-FFF2-40B4-BE49-F238E27FC236}">
                  <a16:creationId xmlns:a16="http://schemas.microsoft.com/office/drawing/2014/main" id="{4C94E68C-9FDD-0D7E-9D83-C8DF1B8EF8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8770" y="5024406"/>
              <a:ext cx="2057400" cy="332448"/>
            </a:xfrm>
            <a:prstGeom prst="rect">
              <a:avLst/>
            </a:prstGeom>
            <a:noFill/>
            <a:ln>
              <a:noFill/>
            </a:ln>
          </p:spPr>
        </p:pic>
        <p:pic>
          <p:nvPicPr>
            <p:cNvPr id="14" name="Picture 13" descr="A picture containing company name&#10;&#10;Description automatically generated">
              <a:extLst>
                <a:ext uri="{FF2B5EF4-FFF2-40B4-BE49-F238E27FC236}">
                  <a16:creationId xmlns:a16="http://schemas.microsoft.com/office/drawing/2014/main" id="{6BC06C9F-6F9D-A428-9485-AC26100076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95679" y="5421699"/>
              <a:ext cx="1280160" cy="1280160"/>
            </a:xfrm>
            <a:prstGeom prst="rect">
              <a:avLst/>
            </a:prstGeom>
            <a:noFill/>
            <a:ln>
              <a:noFill/>
            </a:ln>
          </p:spPr>
        </p:pic>
        <p:pic>
          <p:nvPicPr>
            <p:cNvPr id="15" name="Picture 14" descr="A picture containing circle&#10;&#10;Description automatically generated">
              <a:extLst>
                <a:ext uri="{FF2B5EF4-FFF2-40B4-BE49-F238E27FC236}">
                  <a16:creationId xmlns:a16="http://schemas.microsoft.com/office/drawing/2014/main" id="{3ADFB5EB-2E2D-8FEB-A2F2-7440EE25A51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58024" y="5606319"/>
              <a:ext cx="1828800" cy="660129"/>
            </a:xfrm>
            <a:prstGeom prst="rect">
              <a:avLst/>
            </a:prstGeom>
            <a:noFill/>
            <a:ln>
              <a:noFill/>
            </a:ln>
          </p:spPr>
        </p:pic>
        <p:pic>
          <p:nvPicPr>
            <p:cNvPr id="16" name="Picture 15" descr="CLC Logo">
              <a:extLst>
                <a:ext uri="{FF2B5EF4-FFF2-40B4-BE49-F238E27FC236}">
                  <a16:creationId xmlns:a16="http://schemas.microsoft.com/office/drawing/2014/main" id="{0131FE53-FF69-8C56-1317-CA37FD2399D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84695" y="5804020"/>
              <a:ext cx="2286000" cy="410088"/>
            </a:xfrm>
            <a:prstGeom prst="rect">
              <a:avLst/>
            </a:prstGeom>
            <a:noFill/>
            <a:ln>
              <a:noFill/>
            </a:ln>
          </p:spPr>
        </p:pic>
        <p:pic>
          <p:nvPicPr>
            <p:cNvPr id="17" name="Picture 2" descr="uic_law_informal_lockup-logo-full-color-rgb_uic_law_informal_loc | UIC Today">
              <a:extLst>
                <a:ext uri="{FF2B5EF4-FFF2-40B4-BE49-F238E27FC236}">
                  <a16:creationId xmlns:a16="http://schemas.microsoft.com/office/drawing/2014/main" id="{8B9CEE80-47FB-8F2C-1890-47A2A568C7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3445" y="4887512"/>
              <a:ext cx="1351443" cy="5647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Chicago History Museum Logo">
              <a:extLst>
                <a:ext uri="{FF2B5EF4-FFF2-40B4-BE49-F238E27FC236}">
                  <a16:creationId xmlns:a16="http://schemas.microsoft.com/office/drawing/2014/main" id="{2130F8BD-6085-285B-9569-0BDEBFDF926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080017" y="4958859"/>
              <a:ext cx="1828800" cy="422030"/>
            </a:xfrm>
            <a:prstGeom prst="rect">
              <a:avLst/>
            </a:prstGeom>
            <a:noFill/>
            <a:ln>
              <a:noFill/>
            </a:ln>
          </p:spPr>
        </p:pic>
        <p:pic>
          <p:nvPicPr>
            <p:cNvPr id="20" name="Picture 4">
              <a:extLst>
                <a:ext uri="{FF2B5EF4-FFF2-40B4-BE49-F238E27FC236}">
                  <a16:creationId xmlns:a16="http://schemas.microsoft.com/office/drawing/2014/main" id="{3E3F8B96-E31A-A86B-C622-A871FB29FF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63052" y="4789225"/>
              <a:ext cx="1005840" cy="9867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Illinois College of Optometry - Founded in 1872, Located in Chicago">
              <a:extLst>
                <a:ext uri="{FF2B5EF4-FFF2-40B4-BE49-F238E27FC236}">
                  <a16:creationId xmlns:a16="http://schemas.microsoft.com/office/drawing/2014/main" id="{6C3AA660-D28B-6C7B-683F-AC0ACEC6B5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24510" y="4887512"/>
              <a:ext cx="822960" cy="81930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Graphical user interface, website&#10;&#10;Description automatically generated">
              <a:extLst>
                <a:ext uri="{FF2B5EF4-FFF2-40B4-BE49-F238E27FC236}">
                  <a16:creationId xmlns:a16="http://schemas.microsoft.com/office/drawing/2014/main" id="{8BFD725C-BDAD-BE44-3017-13E8C041057D}"/>
                </a:ext>
              </a:extLst>
            </p:cNvPr>
            <p:cNvPicPr>
              <a:picLocks noChangeAspect="1"/>
            </p:cNvPicPr>
            <p:nvPr/>
          </p:nvPicPr>
          <p:blipFill rotWithShape="1">
            <a:blip r:embed="rId11"/>
            <a:srcRect l="5769" t="12667" r="74103" b="66541"/>
            <a:stretch/>
          </p:blipFill>
          <p:spPr bwMode="auto">
            <a:xfrm>
              <a:off x="3358279" y="5606319"/>
              <a:ext cx="1371600" cy="760058"/>
            </a:xfrm>
            <a:prstGeom prst="rect">
              <a:avLst/>
            </a:prstGeom>
            <a:ln>
              <a:noFill/>
            </a:ln>
            <a:extLst>
              <a:ext uri="{53640926-AAD7-44D8-BBD7-CCE9431645EC}">
                <a14:shadowObscured xmlns:a14="http://schemas.microsoft.com/office/drawing/2010/main"/>
              </a:ext>
            </a:extLst>
          </p:spPr>
        </p:pic>
        <p:cxnSp>
          <p:nvCxnSpPr>
            <p:cNvPr id="22" name="Straight Connector 21">
              <a:extLst>
                <a:ext uri="{FF2B5EF4-FFF2-40B4-BE49-F238E27FC236}">
                  <a16:creationId xmlns:a16="http://schemas.microsoft.com/office/drawing/2014/main" id="{879975FD-73D8-F88C-451B-BD687B09120B}"/>
                </a:ext>
              </a:extLst>
            </p:cNvPr>
            <p:cNvCxnSpPr>
              <a:cxnSpLocks/>
            </p:cNvCxnSpPr>
            <p:nvPr/>
          </p:nvCxnSpPr>
          <p:spPr>
            <a:xfrm>
              <a:off x="3237785" y="4826540"/>
              <a:ext cx="0" cy="1780656"/>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7AEBFA88-32EB-CAF1-D365-D3EB04345C73}"/>
              </a:ext>
            </a:extLst>
          </p:cNvPr>
          <p:cNvGrpSpPr>
            <a:grpSpLocks noChangeAspect="1"/>
          </p:cNvGrpSpPr>
          <p:nvPr/>
        </p:nvGrpSpPr>
        <p:grpSpPr>
          <a:xfrm>
            <a:off x="5929769" y="2605872"/>
            <a:ext cx="2065796" cy="1401772"/>
            <a:chOff x="8818175" y="7542699"/>
            <a:chExt cx="2754394" cy="2134604"/>
          </a:xfrm>
        </p:grpSpPr>
        <p:sp>
          <p:nvSpPr>
            <p:cNvPr id="27" name="Rectangle 26">
              <a:extLst>
                <a:ext uri="{FF2B5EF4-FFF2-40B4-BE49-F238E27FC236}">
                  <a16:creationId xmlns:a16="http://schemas.microsoft.com/office/drawing/2014/main" id="{A12C59DD-2A64-C256-CF7B-09E32236BA1F}"/>
                </a:ext>
              </a:extLst>
            </p:cNvPr>
            <p:cNvSpPr/>
            <p:nvPr/>
          </p:nvSpPr>
          <p:spPr>
            <a:xfrm>
              <a:off x="8818176" y="7542699"/>
              <a:ext cx="2754393" cy="2134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4" descr="A picture containing person, posing&#10;&#10;Description automatically generated">
              <a:extLst>
                <a:ext uri="{FF2B5EF4-FFF2-40B4-BE49-F238E27FC236}">
                  <a16:creationId xmlns:a16="http://schemas.microsoft.com/office/drawing/2014/main" id="{8D004165-E52A-27D4-6810-3A92A9EE88B9}"/>
                </a:ext>
              </a:extLst>
            </p:cNvPr>
            <p:cNvPicPr>
              <a:picLocks noChangeAspect="1"/>
            </p:cNvPicPr>
            <p:nvPr/>
          </p:nvPicPr>
          <p:blipFill rotWithShape="1">
            <a:blip r:embed="rId12"/>
            <a:srcRect l="10910" t="29492" r="16024"/>
            <a:stretch/>
          </p:blipFill>
          <p:spPr>
            <a:xfrm rot="5400000">
              <a:off x="8922203" y="8044281"/>
              <a:ext cx="1188720" cy="861813"/>
            </a:xfrm>
            <a:prstGeom prst="rect">
              <a:avLst/>
            </a:prstGeom>
            <a:ln>
              <a:noFill/>
            </a:ln>
            <a:effectLst>
              <a:softEdge rad="25400"/>
            </a:effectLst>
          </p:spPr>
        </p:pic>
        <p:sp>
          <p:nvSpPr>
            <p:cNvPr id="7" name="TextBox 6">
              <a:extLst>
                <a:ext uri="{FF2B5EF4-FFF2-40B4-BE49-F238E27FC236}">
                  <a16:creationId xmlns:a16="http://schemas.microsoft.com/office/drawing/2014/main" id="{6AF6F5AD-AA44-B6DD-162B-C377E470C110}"/>
                </a:ext>
              </a:extLst>
            </p:cNvPr>
            <p:cNvSpPr txBox="1"/>
            <p:nvPr/>
          </p:nvSpPr>
          <p:spPr>
            <a:xfrm>
              <a:off x="8818178" y="7542701"/>
              <a:ext cx="2754391" cy="386661"/>
            </a:xfrm>
            <a:prstGeom prst="rect">
              <a:avLst/>
            </a:prstGeom>
            <a:solidFill>
              <a:srgbClr val="603A6A"/>
            </a:solidFill>
          </p:spPr>
          <p:txBody>
            <a:bodyPr wrap="square" rtlCol="0">
              <a:spAutoFit/>
            </a:bodyPr>
            <a:lstStyle/>
            <a:p>
              <a:pPr algn="ctr"/>
              <a:r>
                <a:rPr lang="en-US" sz="1050" b="1" dirty="0">
                  <a:solidFill>
                    <a:schemeClr val="bg1"/>
                  </a:solidFill>
                  <a:latin typeface="Arial Narrow" panose="020B0604020202020204" pitchFamily="34" charset="0"/>
                  <a:cs typeface="Arial Narrow" panose="020B0604020202020204" pitchFamily="34" charset="0"/>
                </a:rPr>
                <a:t>Inaugural recipients of BDGAP</a:t>
              </a:r>
            </a:p>
          </p:txBody>
        </p:sp>
        <p:pic>
          <p:nvPicPr>
            <p:cNvPr id="8" name="Picture 7" descr="A person smiling for the camera&#10;&#10;Description automatically generated with medium confidence">
              <a:extLst>
                <a:ext uri="{FF2B5EF4-FFF2-40B4-BE49-F238E27FC236}">
                  <a16:creationId xmlns:a16="http://schemas.microsoft.com/office/drawing/2014/main" id="{4E702F75-3294-40D8-FD52-1555B450676B}"/>
                </a:ext>
              </a:extLst>
            </p:cNvPr>
            <p:cNvPicPr>
              <a:picLocks noChangeAspect="1"/>
            </p:cNvPicPr>
            <p:nvPr/>
          </p:nvPicPr>
          <p:blipFill rotWithShape="1">
            <a:blip r:embed="rId13"/>
            <a:srcRect l="20952" t="2563" r="11673" b="2481"/>
            <a:stretch/>
          </p:blipFill>
          <p:spPr>
            <a:xfrm>
              <a:off x="10390035" y="7938902"/>
              <a:ext cx="822960" cy="1135131"/>
            </a:xfrm>
            <a:prstGeom prst="rect">
              <a:avLst/>
            </a:prstGeom>
            <a:ln>
              <a:noFill/>
            </a:ln>
            <a:effectLst>
              <a:softEdge rad="25400"/>
            </a:effectLst>
          </p:spPr>
        </p:pic>
        <p:sp>
          <p:nvSpPr>
            <p:cNvPr id="10" name="TextBox 9">
              <a:extLst>
                <a:ext uri="{FF2B5EF4-FFF2-40B4-BE49-F238E27FC236}">
                  <a16:creationId xmlns:a16="http://schemas.microsoft.com/office/drawing/2014/main" id="{9BC0A2B3-7A70-3B71-89D5-6450D5E7F95A}"/>
                </a:ext>
              </a:extLst>
            </p:cNvPr>
            <p:cNvSpPr txBox="1"/>
            <p:nvPr/>
          </p:nvSpPr>
          <p:spPr>
            <a:xfrm>
              <a:off x="8818175" y="9040347"/>
              <a:ext cx="1415056" cy="632716"/>
            </a:xfrm>
            <a:prstGeom prst="rect">
              <a:avLst/>
            </a:prstGeom>
            <a:solidFill>
              <a:srgbClr val="603A6A"/>
            </a:solidFill>
          </p:spPr>
          <p:txBody>
            <a:bodyPr wrap="square" rtlCol="0">
              <a:spAutoFit/>
            </a:bodyPr>
            <a:lstStyle/>
            <a:p>
              <a:pPr algn="ctr"/>
              <a:r>
                <a:rPr lang="en-US" sz="1050" b="1" dirty="0">
                  <a:solidFill>
                    <a:schemeClr val="bg1"/>
                  </a:solidFill>
                  <a:latin typeface="Arial Narrow" panose="020B0604020202020204" pitchFamily="34" charset="0"/>
                  <a:ea typeface="Times New Roman" panose="02020603050405020304" pitchFamily="18" charset="0"/>
                  <a:cs typeface="Arial Narrow" panose="020B0604020202020204" pitchFamily="34" charset="0"/>
                </a:rPr>
                <a:t>Sarah Rebecca </a:t>
              </a:r>
              <a:r>
                <a:rPr lang="en-US" sz="1050" b="1" dirty="0" err="1">
                  <a:solidFill>
                    <a:schemeClr val="bg1"/>
                  </a:solidFill>
                  <a:latin typeface="Arial Narrow" panose="020B0604020202020204" pitchFamily="34" charset="0"/>
                  <a:ea typeface="Times New Roman" panose="02020603050405020304" pitchFamily="18" charset="0"/>
                  <a:cs typeface="Arial Narrow" panose="020B0604020202020204" pitchFamily="34" charset="0"/>
                </a:rPr>
                <a:t>Gaglio</a:t>
              </a:r>
              <a:endParaRPr lang="en-US" sz="1050" b="1" dirty="0">
                <a:solidFill>
                  <a:schemeClr val="bg1"/>
                </a:solidFill>
                <a:latin typeface="Arial Narrow" panose="020B0604020202020204" pitchFamily="34" charset="0"/>
                <a:cs typeface="Arial Narrow" panose="020B0604020202020204" pitchFamily="34" charset="0"/>
              </a:endParaRPr>
            </a:p>
          </p:txBody>
        </p:sp>
        <p:sp>
          <p:nvSpPr>
            <p:cNvPr id="26" name="TextBox 25">
              <a:extLst>
                <a:ext uri="{FF2B5EF4-FFF2-40B4-BE49-F238E27FC236}">
                  <a16:creationId xmlns:a16="http://schemas.microsoft.com/office/drawing/2014/main" id="{D289FAF5-0839-D62E-A110-75FD24E03EBB}"/>
                </a:ext>
              </a:extLst>
            </p:cNvPr>
            <p:cNvSpPr txBox="1"/>
            <p:nvPr/>
          </p:nvSpPr>
          <p:spPr>
            <a:xfrm>
              <a:off x="10157513" y="9035430"/>
              <a:ext cx="1415056" cy="632716"/>
            </a:xfrm>
            <a:prstGeom prst="rect">
              <a:avLst/>
            </a:prstGeom>
            <a:solidFill>
              <a:srgbClr val="603A6A"/>
            </a:solidFill>
          </p:spPr>
          <p:txBody>
            <a:bodyPr wrap="square" rtlCol="0">
              <a:spAutoFit/>
            </a:bodyPr>
            <a:lstStyle/>
            <a:p>
              <a:pPr algn="ctr"/>
              <a:r>
                <a:rPr lang="en-US" sz="1050" b="1" dirty="0" err="1">
                  <a:solidFill>
                    <a:schemeClr val="bg1"/>
                  </a:solidFill>
                  <a:latin typeface="Arial Narrow" panose="020B0604020202020204" pitchFamily="34" charset="0"/>
                  <a:cs typeface="Arial Narrow" panose="020B0604020202020204" pitchFamily="34" charset="0"/>
                </a:rPr>
                <a:t>Wardah</a:t>
              </a:r>
              <a:r>
                <a:rPr lang="en-US" sz="1050" b="1" dirty="0">
                  <a:solidFill>
                    <a:schemeClr val="bg1"/>
                  </a:solidFill>
                  <a:latin typeface="Arial Narrow" panose="020B0604020202020204" pitchFamily="34" charset="0"/>
                  <a:ea typeface="Calibri" panose="020F0502020204030204" pitchFamily="34" charset="0"/>
                  <a:cs typeface="Arial Narrow" panose="020B0604020202020204" pitchFamily="34" charset="0"/>
                </a:rPr>
                <a:t> </a:t>
              </a:r>
              <a:r>
                <a:rPr lang="en-US" sz="1050" b="1" dirty="0">
                  <a:solidFill>
                    <a:schemeClr val="bg1"/>
                  </a:solidFill>
                  <a:latin typeface="Arial Narrow" panose="020B0604020202020204" pitchFamily="34" charset="0"/>
                  <a:cs typeface="Arial Narrow" panose="020B0604020202020204" pitchFamily="34" charset="0"/>
                </a:rPr>
                <a:t>Mohammed</a:t>
              </a:r>
            </a:p>
          </p:txBody>
        </p:sp>
      </p:grpSp>
    </p:spTree>
    <p:extLst>
      <p:ext uri="{BB962C8B-B14F-4D97-AF65-F5344CB8AC3E}">
        <p14:creationId xmlns:p14="http://schemas.microsoft.com/office/powerpoint/2010/main" val="1219633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37B55-6597-0F70-6098-39F2F3A28602}"/>
              </a:ext>
            </a:extLst>
          </p:cNvPr>
          <p:cNvSpPr>
            <a:spLocks noGrp="1"/>
          </p:cNvSpPr>
          <p:nvPr>
            <p:ph type="title"/>
          </p:nvPr>
        </p:nvSpPr>
        <p:spPr>
          <a:xfrm>
            <a:off x="435623" y="569844"/>
            <a:ext cx="7015454" cy="901148"/>
          </a:xfrm>
        </p:spPr>
        <p:txBody>
          <a:bodyPr>
            <a:normAutofit/>
          </a:bodyPr>
          <a:lstStyle/>
          <a:p>
            <a:r>
              <a:rPr lang="en-US" sz="3200" b="1" dirty="0">
                <a:latin typeface="Times New Roman" panose="02020603050405020304" pitchFamily="18" charset="0"/>
                <a:cs typeface="Times New Roman" panose="02020603050405020304" pitchFamily="18" charset="0"/>
              </a:rPr>
              <a:t>Other significant accomplishments</a:t>
            </a:r>
          </a:p>
        </p:txBody>
      </p:sp>
      <p:sp>
        <p:nvSpPr>
          <p:cNvPr id="8" name="TextBox 7">
            <a:extLst>
              <a:ext uri="{FF2B5EF4-FFF2-40B4-BE49-F238E27FC236}">
                <a16:creationId xmlns:a16="http://schemas.microsoft.com/office/drawing/2014/main" id="{F086E64A-BE3E-909A-244F-ECB961A9FD7F}"/>
              </a:ext>
            </a:extLst>
          </p:cNvPr>
          <p:cNvSpPr txBox="1"/>
          <p:nvPr/>
        </p:nvSpPr>
        <p:spPr>
          <a:xfrm>
            <a:off x="501444" y="1429754"/>
            <a:ext cx="7905136" cy="4426853"/>
          </a:xfrm>
          <a:prstGeom prst="rect">
            <a:avLst/>
          </a:prstGeom>
          <a:noFill/>
        </p:spPr>
        <p:txBody>
          <a:bodyPr wrap="square">
            <a:spAutoFit/>
          </a:bodyPr>
          <a:lstStyle/>
          <a:p>
            <a:pPr marL="257175" indent="-257175">
              <a:spcAft>
                <a:spcPts val="450"/>
              </a:spcAft>
              <a:buFont typeface="Arial" panose="020B0604020202020204" pitchFamily="34" charset="0"/>
              <a:buChar char="•"/>
            </a:pPr>
            <a:r>
              <a:rPr lang="en-US" sz="2000" dirty="0">
                <a:latin typeface="Times New Roman" panose="02020603050405020304" pitchFamily="18" charset="0"/>
                <a:ea typeface="Calibri" panose="020F0502020204030204" pitchFamily="34" charset="0"/>
                <a:cs typeface="Times New Roman" panose="02020603050405020304" pitchFamily="18" charset="0"/>
              </a:rPr>
              <a:t>Moved to a new location</a:t>
            </a:r>
          </a:p>
          <a:p>
            <a:pPr marL="257175" indent="-257175">
              <a:spcAft>
                <a:spcPts val="45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Brokered $15 million in optional databases</a:t>
            </a:r>
          </a:p>
          <a:p>
            <a:pPr marL="257175" indent="-257175">
              <a:spcAft>
                <a:spcPts val="45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Crowdfunded another year of </a:t>
            </a:r>
            <a:r>
              <a:rPr lang="en-US" sz="2000" dirty="0" err="1">
                <a:latin typeface="Times New Roman" panose="02020603050405020304" pitchFamily="18" charset="0"/>
                <a:cs typeface="Times New Roman" panose="02020603050405020304" pitchFamily="18" charset="0"/>
              </a:rPr>
              <a:t>ebooks</a:t>
            </a:r>
            <a:endParaRPr lang="en-US" sz="2000" dirty="0">
              <a:latin typeface="Times New Roman" panose="02020603050405020304" pitchFamily="18" charset="0"/>
              <a:cs typeface="Times New Roman" panose="02020603050405020304" pitchFamily="18" charset="0"/>
            </a:endParaRPr>
          </a:p>
          <a:p>
            <a:pPr marL="257175" indent="-257175">
              <a:spcAft>
                <a:spcPts val="45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Hosted Professional Development Alliance webinars </a:t>
            </a:r>
          </a:p>
          <a:p>
            <a:pPr marL="257175" indent="-257175">
              <a:spcAft>
                <a:spcPts val="45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Migrated responsibility to CARLI for Illinois’ presence in the Digital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Public Library of America</a:t>
            </a:r>
          </a:p>
          <a:p>
            <a:pPr marL="257175" indent="-257175">
              <a:spcAft>
                <a:spcPts val="450"/>
              </a:spcAft>
              <a:buFont typeface="Arial" panose="020B0604020202020204" pitchFamily="34" charset="0"/>
              <a:buChar char="•"/>
            </a:pPr>
            <a:r>
              <a:rPr lang="en-US" sz="2000" dirty="0">
                <a:latin typeface="Times New Roman" panose="02020603050405020304" pitchFamily="18" charset="0"/>
                <a:ea typeface="Calibri" panose="020F0502020204030204" pitchFamily="34" charset="0"/>
                <a:cs typeface="Times New Roman" panose="02020603050405020304" pitchFamily="18" charset="0"/>
              </a:rPr>
              <a:t>Drafted a new Strategic Plan</a:t>
            </a:r>
          </a:p>
          <a:p>
            <a:pPr marL="257175" indent="-257175">
              <a:spcAft>
                <a:spcPts val="450"/>
              </a:spcAft>
              <a:buFont typeface="Arial" panose="020B0604020202020204" pitchFamily="34" charset="0"/>
              <a:buChar char="•"/>
            </a:pPr>
            <a:r>
              <a:rPr lang="en-US" sz="2000" dirty="0">
                <a:latin typeface="Times New Roman" panose="02020603050405020304" pitchFamily="18" charset="0"/>
                <a:ea typeface="Calibri" panose="020F0502020204030204" pitchFamily="34" charset="0"/>
                <a:cs typeface="Times New Roman" panose="02020603050405020304" pitchFamily="18" charset="0"/>
              </a:rPr>
              <a:t>Wrapped up Cohort 3 of </a:t>
            </a:r>
            <a:r>
              <a:rPr lang="en-US" sz="2000" i="1" dirty="0">
                <a:latin typeface="Times New Roman" panose="02020603050405020304" pitchFamily="18" charset="0"/>
                <a:ea typeface="Calibri" panose="020F0502020204030204" pitchFamily="34" charset="0"/>
                <a:cs typeface="Times New Roman" panose="02020603050405020304" pitchFamily="18" charset="0"/>
              </a:rPr>
              <a:t>CARLI Counts</a:t>
            </a:r>
          </a:p>
          <a:p>
            <a:pPr marL="257175" indent="-257175">
              <a:spcAft>
                <a:spcPts val="450"/>
              </a:spcAft>
              <a:buFont typeface="Arial" panose="020B0604020202020204" pitchFamily="34" charset="0"/>
              <a:buChar char="•"/>
            </a:pPr>
            <a:r>
              <a:rPr lang="en-US" sz="2000" dirty="0">
                <a:latin typeface="Times New Roman" panose="02020603050405020304" pitchFamily="18" charset="0"/>
                <a:ea typeface="Calibri" panose="020F0502020204030204" pitchFamily="34" charset="0"/>
                <a:cs typeface="Times New Roman" panose="02020603050405020304" pitchFamily="18" charset="0"/>
              </a:rPr>
              <a:t>Awarded three iSchool scholarships (privately funded)</a:t>
            </a:r>
          </a:p>
          <a:p>
            <a:pPr marL="257175" indent="-257175">
              <a:spcAft>
                <a:spcPts val="450"/>
              </a:spcAft>
              <a:buFont typeface="Arial" panose="020B0604020202020204" pitchFamily="34" charset="0"/>
              <a:buChar char="•"/>
            </a:pPr>
            <a:r>
              <a:rPr lang="en-US" sz="2000" dirty="0">
                <a:latin typeface="Times New Roman" panose="02020603050405020304" pitchFamily="18" charset="0"/>
                <a:ea typeface="Calibri" panose="020F0502020204030204" pitchFamily="34" charset="0"/>
                <a:cs typeface="Times New Roman" panose="02020603050405020304" pitchFamily="18" charset="0"/>
              </a:rPr>
              <a:t>Worked with </a:t>
            </a:r>
            <a:r>
              <a:rPr lang="en-US" sz="2000" dirty="0" err="1">
                <a:latin typeface="Times New Roman" panose="02020603050405020304" pitchFamily="18" charset="0"/>
                <a:ea typeface="Calibri" panose="020F0502020204030204" pitchFamily="34" charset="0"/>
                <a:cs typeface="Times New Roman" panose="02020603050405020304" pitchFamily="18" charset="0"/>
              </a:rPr>
              <a:t>iSchool’s</a:t>
            </a:r>
            <a:r>
              <a:rPr lang="en-US" sz="2000" dirty="0">
                <a:latin typeface="Times New Roman" panose="02020603050405020304" pitchFamily="18" charset="0"/>
                <a:ea typeface="Calibri" panose="020F0502020204030204" pitchFamily="34" charset="0"/>
                <a:cs typeface="Times New Roman" panose="02020603050405020304" pitchFamily="18" charset="0"/>
              </a:rPr>
              <a:t> Business Intelligence Group</a:t>
            </a:r>
          </a:p>
          <a:p>
            <a:pPr marL="257175" indent="-257175">
              <a:spcAft>
                <a:spcPts val="450"/>
              </a:spcAft>
              <a:buFont typeface="Arial" panose="020B0604020202020204" pitchFamily="34" charset="0"/>
              <a:buChar char="•"/>
            </a:pPr>
            <a:r>
              <a:rPr lang="en-US" sz="2000" dirty="0">
                <a:latin typeface="Times New Roman" panose="02020603050405020304" pitchFamily="18" charset="0"/>
                <a:ea typeface="Calibri" panose="020F0502020204030204" pitchFamily="34" charset="0"/>
                <a:cs typeface="Times New Roman" panose="02020603050405020304" pitchFamily="18" charset="0"/>
              </a:rPr>
              <a:t>Embarked on Shared Institutional Repository with UIUC Library</a:t>
            </a:r>
          </a:p>
          <a:p>
            <a:pPr marL="257175" indent="-257175">
              <a:spcAft>
                <a:spcPts val="450"/>
              </a:spcAft>
              <a:buFont typeface="Arial" panose="020B0604020202020204" pitchFamily="34" charset="0"/>
              <a:buChar char="•"/>
            </a:pPr>
            <a:r>
              <a:rPr lang="en-US" sz="2000" dirty="0">
                <a:latin typeface="Times New Roman" panose="02020603050405020304" pitchFamily="18" charset="0"/>
                <a:ea typeface="Calibri" panose="020F0502020204030204" pitchFamily="34" charset="0"/>
                <a:cs typeface="Times New Roman" panose="02020603050405020304" pitchFamily="18" charset="0"/>
              </a:rPr>
              <a:t>Invited to apply: CARLI Counts follow-on federal grant</a:t>
            </a:r>
          </a:p>
        </p:txBody>
      </p:sp>
    </p:spTree>
    <p:extLst>
      <p:ext uri="{BB962C8B-B14F-4D97-AF65-F5344CB8AC3E}">
        <p14:creationId xmlns:p14="http://schemas.microsoft.com/office/powerpoint/2010/main" val="4272212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Content Placeholder 2"/>
          <p:cNvSpPr>
            <a:spLocks noGrp="1"/>
          </p:cNvSpPr>
          <p:nvPr>
            <p:ph idx="1"/>
          </p:nvPr>
        </p:nvSpPr>
        <p:spPr>
          <a:xfrm>
            <a:off x="230188" y="647700"/>
            <a:ext cx="8913812" cy="5170170"/>
          </a:xfrm>
        </p:spPr>
        <p:txBody>
          <a:bodyPr/>
          <a:lstStyle/>
          <a:p>
            <a:pPr marL="342900" indent="-342900">
              <a:lnSpc>
                <a:spcPct val="90000"/>
              </a:lnSpc>
              <a:buFont typeface="Arial" charset="0"/>
              <a:buChar char="•"/>
            </a:pPr>
            <a:r>
              <a:rPr lang="en-US" altLang="x-none" sz="2400" dirty="0">
                <a:ea typeface="ＭＳ Ｐゴシック" charset="-128"/>
              </a:rPr>
              <a:t>Centralized automated systems</a:t>
            </a:r>
          </a:p>
          <a:p>
            <a:pPr marL="1085850" lvl="1" indent="-342900">
              <a:lnSpc>
                <a:spcPct val="90000"/>
              </a:lnSpc>
              <a:buFont typeface="Arial" panose="020B0604020202020204" pitchFamily="34" charset="0"/>
              <a:buChar char="•"/>
            </a:pPr>
            <a:r>
              <a:rPr lang="en-US" altLang="x-none" sz="2000" dirty="0">
                <a:ea typeface="ＭＳ Ｐゴシック" charset="-128"/>
              </a:rPr>
              <a:t>I-Share (Alma/Primo VE)</a:t>
            </a:r>
          </a:p>
          <a:p>
            <a:pPr marL="1085850" lvl="1" indent="-342900">
              <a:lnSpc>
                <a:spcPct val="90000"/>
              </a:lnSpc>
              <a:buFont typeface="Arial" panose="020B0604020202020204" pitchFamily="34" charset="0"/>
              <a:buChar char="•"/>
            </a:pPr>
            <a:r>
              <a:rPr lang="en-US" altLang="x-none" sz="2000" dirty="0">
                <a:ea typeface="ＭＳ Ｐゴシック" charset="-128"/>
              </a:rPr>
              <a:t>CARLI Digital Collections/IDHH/DPLA</a:t>
            </a:r>
          </a:p>
          <a:p>
            <a:pPr marL="342900" indent="-342900">
              <a:lnSpc>
                <a:spcPct val="90000"/>
              </a:lnSpc>
              <a:buFont typeface="Arial" charset="0"/>
              <a:buChar char="•"/>
            </a:pPr>
            <a:r>
              <a:rPr lang="en-US" altLang="x-none" sz="2400" dirty="0">
                <a:ea typeface="ＭＳ Ｐゴシック" charset="-128"/>
              </a:rPr>
              <a:t>E-resources and collection development</a:t>
            </a:r>
          </a:p>
          <a:p>
            <a:pPr marL="1085850" lvl="1" indent="-342900">
              <a:lnSpc>
                <a:spcPct val="90000"/>
              </a:lnSpc>
              <a:buFont typeface="Arial" panose="020B0604020202020204" pitchFamily="34" charset="0"/>
              <a:buChar char="•"/>
            </a:pPr>
            <a:r>
              <a:rPr lang="en-US" altLang="x-none" sz="2000" dirty="0">
                <a:ea typeface="ＭＳ Ｐゴシック" charset="-128"/>
              </a:rPr>
              <a:t>Subsidized core electronic resources </a:t>
            </a:r>
          </a:p>
          <a:p>
            <a:pPr marL="1085850" lvl="1" indent="-342900">
              <a:lnSpc>
                <a:spcPct val="90000"/>
              </a:lnSpc>
              <a:buFont typeface="Arial" panose="020B0604020202020204" pitchFamily="34" charset="0"/>
              <a:buChar char="•"/>
            </a:pPr>
            <a:r>
              <a:rPr lang="en-US" altLang="x-none" sz="2000" dirty="0">
                <a:ea typeface="ＭＳ Ｐゴシック" charset="-128"/>
              </a:rPr>
              <a:t>Database brokering</a:t>
            </a:r>
          </a:p>
          <a:p>
            <a:pPr marL="1085850" lvl="1" indent="-342900">
              <a:lnSpc>
                <a:spcPct val="90000"/>
              </a:lnSpc>
              <a:buFont typeface="Arial" panose="020B0604020202020204" pitchFamily="34" charset="0"/>
              <a:buChar char="•"/>
            </a:pPr>
            <a:r>
              <a:rPr lang="en-US" altLang="x-none" sz="2000" dirty="0">
                <a:ea typeface="ＭＳ Ｐゴシック" charset="-128"/>
              </a:rPr>
              <a:t>Perpetual access acquisition (subsidized and one-time purchase)</a:t>
            </a:r>
          </a:p>
          <a:p>
            <a:pPr marL="1085850" lvl="1" indent="-342900">
              <a:lnSpc>
                <a:spcPct val="90000"/>
              </a:lnSpc>
              <a:buFont typeface="Arial" panose="020B0604020202020204" pitchFamily="34" charset="0"/>
              <a:buChar char="•"/>
            </a:pPr>
            <a:r>
              <a:rPr lang="en-US" altLang="x-none" sz="2000" dirty="0" err="1">
                <a:ea typeface="ＭＳ Ｐゴシック" charset="-128"/>
              </a:rPr>
              <a:t>Consortially</a:t>
            </a:r>
            <a:r>
              <a:rPr lang="en-US" altLang="x-none" sz="2000" dirty="0">
                <a:ea typeface="ＭＳ Ｐゴシック" charset="-128"/>
              </a:rPr>
              <a:t> shareable e-books</a:t>
            </a:r>
          </a:p>
          <a:p>
            <a:pPr marL="1085850" lvl="1" indent="-342900">
              <a:lnSpc>
                <a:spcPct val="90000"/>
              </a:lnSpc>
              <a:buFont typeface="Arial" panose="020B0604020202020204" pitchFamily="34" charset="0"/>
              <a:buChar char="•"/>
            </a:pPr>
            <a:r>
              <a:rPr lang="en-US" altLang="x-none" sz="2000" dirty="0">
                <a:ea typeface="ＭＳ Ｐゴシック" charset="-128"/>
              </a:rPr>
              <a:t>Open Illinois (CARLI’s OER initiative)</a:t>
            </a:r>
          </a:p>
          <a:p>
            <a:pPr marL="342900" indent="-342900">
              <a:lnSpc>
                <a:spcPct val="90000"/>
              </a:lnSpc>
              <a:buFont typeface="Arial" charset="0"/>
              <a:buChar char="•"/>
            </a:pPr>
            <a:r>
              <a:rPr lang="en-US" altLang="x-none" sz="2400" dirty="0">
                <a:ea typeface="ＭＳ Ｐゴシック" charset="-128"/>
              </a:rPr>
              <a:t>Training and continuing education; professional development</a:t>
            </a:r>
          </a:p>
          <a:p>
            <a:pPr marL="342900" indent="-342900">
              <a:lnSpc>
                <a:spcPct val="90000"/>
              </a:lnSpc>
              <a:buFont typeface="Arial" charset="0"/>
              <a:buChar char="•"/>
            </a:pPr>
            <a:r>
              <a:rPr lang="en-US" altLang="x-none" sz="2400" dirty="0">
                <a:ea typeface="ＭＳ Ｐゴシック" charset="-128"/>
              </a:rPr>
              <a:t>Grant-funded initiatives</a:t>
            </a:r>
          </a:p>
          <a:p>
            <a:pPr marL="1085850" lvl="1" indent="-342900">
              <a:lnSpc>
                <a:spcPct val="90000"/>
              </a:lnSpc>
              <a:buFont typeface="Arial" charset="0"/>
              <a:buChar char="•"/>
            </a:pPr>
            <a:r>
              <a:rPr lang="en-US" altLang="x-none" sz="2100" dirty="0">
                <a:ea typeface="ＭＳ Ｐゴシック" charset="-128"/>
              </a:rPr>
              <a:t>CARLI Counts</a:t>
            </a:r>
          </a:p>
          <a:p>
            <a:pPr marL="1085850" lvl="1" indent="-342900">
              <a:lnSpc>
                <a:spcPct val="90000"/>
              </a:lnSpc>
              <a:buFont typeface="Arial" charset="0"/>
              <a:buChar char="•"/>
            </a:pPr>
            <a:r>
              <a:rPr lang="en-US" altLang="x-none" sz="2100" dirty="0">
                <a:ea typeface="ＭＳ Ｐゴシック" charset="-128"/>
              </a:rPr>
              <a:t>Illinois SCOERs</a:t>
            </a:r>
          </a:p>
          <a:p>
            <a:pPr marL="342900" indent="-342900">
              <a:lnSpc>
                <a:spcPct val="90000"/>
              </a:lnSpc>
              <a:buFont typeface="Arial" charset="0"/>
              <a:buChar char="•"/>
            </a:pPr>
            <a:r>
              <a:rPr lang="en-US" altLang="x-none" sz="2400" dirty="0">
                <a:ea typeface="ＭＳ Ｐゴシック" charset="-128"/>
              </a:rPr>
              <a:t>Physical delivery service</a:t>
            </a:r>
          </a:p>
        </p:txBody>
      </p:sp>
      <p:sp>
        <p:nvSpPr>
          <p:cNvPr id="2" name="Title 1"/>
          <p:cNvSpPr>
            <a:spLocks noGrp="1"/>
          </p:cNvSpPr>
          <p:nvPr>
            <p:ph type="title"/>
          </p:nvPr>
        </p:nvSpPr>
        <p:spPr>
          <a:xfrm>
            <a:off x="230188" y="-95250"/>
            <a:ext cx="8229600" cy="603250"/>
          </a:xfrm>
        </p:spPr>
        <p:txBody>
          <a:bodyPr rtlCol="0"/>
          <a:lstStyle/>
          <a:p>
            <a:pPr fontAlgn="auto">
              <a:spcAft>
                <a:spcPts val="0"/>
              </a:spcAft>
              <a:defRPr/>
            </a:pPr>
            <a:r>
              <a:rPr lang="en-US" dirty="0"/>
              <a:t>Carli services</a:t>
            </a:r>
            <a:endParaRPr lang="en-US" dirty="0">
              <a:ea typeface="+mj-ea"/>
              <a:cs typeface="+mj-cs"/>
            </a:endParaRPr>
          </a:p>
        </p:txBody>
      </p:sp>
      <p:sp>
        <p:nvSpPr>
          <p:cNvPr id="4" name="TextBox 3"/>
          <p:cNvSpPr txBox="1"/>
          <p:nvPr/>
        </p:nvSpPr>
        <p:spPr>
          <a:xfrm>
            <a:off x="230188" y="5903893"/>
            <a:ext cx="8696508" cy="954107"/>
          </a:xfrm>
          <a:prstGeom prst="rect">
            <a:avLst/>
          </a:prstGeom>
          <a:noFill/>
        </p:spPr>
        <p:txBody>
          <a:bodyPr wrap="square" rtlCol="0">
            <a:spAutoFit/>
          </a:bodyPr>
          <a:lstStyle/>
          <a:p>
            <a:pPr algn="ctr"/>
            <a:r>
              <a:rPr lang="en-US" altLang="x-none" sz="2800" b="1" i="1" dirty="0">
                <a:ea typeface="ＭＳ Ｐゴシック" charset="-128"/>
              </a:rPr>
              <a:t>CARLI SUPPORTS ITS MEMBERS!</a:t>
            </a:r>
          </a:p>
          <a:p>
            <a:pPr algn="ctr"/>
            <a:endParaRPr lang="en-US" sz="2800" dirty="0"/>
          </a:p>
        </p:txBody>
      </p:sp>
    </p:spTree>
    <p:extLst>
      <p:ext uri="{BB962C8B-B14F-4D97-AF65-F5344CB8AC3E}">
        <p14:creationId xmlns:p14="http://schemas.microsoft.com/office/powerpoint/2010/main" val="2695506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1F92E87-4657-163A-0CC4-A2A096C35450}"/>
              </a:ext>
            </a:extLst>
          </p:cNvPr>
          <p:cNvSpPr>
            <a:spLocks noGrp="1"/>
          </p:cNvSpPr>
          <p:nvPr>
            <p:ph type="pic" sz="quarter" idx="10"/>
          </p:nvPr>
        </p:nvSpPr>
        <p:spPr>
          <a:xfrm>
            <a:off x="0" y="13253"/>
            <a:ext cx="9144000" cy="4895272"/>
          </a:xfrm>
        </p:spPr>
      </p:sp>
      <p:sp>
        <p:nvSpPr>
          <p:cNvPr id="5" name="Title 4">
            <a:extLst>
              <a:ext uri="{FF2B5EF4-FFF2-40B4-BE49-F238E27FC236}">
                <a16:creationId xmlns:a16="http://schemas.microsoft.com/office/drawing/2014/main" id="{AFD172F2-1552-97BC-AFE1-88FD886269D3}"/>
              </a:ext>
            </a:extLst>
          </p:cNvPr>
          <p:cNvSpPr>
            <a:spLocks noGrp="1"/>
          </p:cNvSpPr>
          <p:nvPr>
            <p:ph type="title"/>
          </p:nvPr>
        </p:nvSpPr>
        <p:spPr>
          <a:xfrm>
            <a:off x="609600" y="5323454"/>
            <a:ext cx="8044069" cy="1362075"/>
          </a:xfrm>
        </p:spPr>
        <p:txBody>
          <a:bodyPr>
            <a:normAutofit/>
          </a:bodyPr>
          <a:lstStyle/>
          <a:p>
            <a:r>
              <a:rPr lang="en-US" sz="3200" b="1" dirty="0">
                <a:solidFill>
                  <a:schemeClr val="bg1"/>
                </a:solidFill>
              </a:rPr>
              <a:t>Centralized Automated Systems</a:t>
            </a:r>
            <a:endParaRPr lang="en-US" dirty="0">
              <a:solidFill>
                <a:schemeClr val="bg1"/>
              </a:solidFill>
            </a:endParaRPr>
          </a:p>
        </p:txBody>
      </p:sp>
    </p:spTree>
    <p:extLst>
      <p:ext uri="{BB962C8B-B14F-4D97-AF65-F5344CB8AC3E}">
        <p14:creationId xmlns:p14="http://schemas.microsoft.com/office/powerpoint/2010/main" val="2076369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B156791-CAA4-8514-C124-EE4F8AA51BCB}"/>
              </a:ext>
            </a:extLst>
          </p:cNvPr>
          <p:cNvSpPr>
            <a:spLocks noGrp="1"/>
          </p:cNvSpPr>
          <p:nvPr>
            <p:ph idx="1"/>
          </p:nvPr>
        </p:nvSpPr>
        <p:spPr>
          <a:xfrm>
            <a:off x="312057" y="620785"/>
            <a:ext cx="8497125" cy="5570290"/>
          </a:xfrm>
        </p:spPr>
        <p:txBody>
          <a:bodyPr/>
          <a:lstStyle/>
          <a:p>
            <a:endParaRPr lang="en-US" dirty="0"/>
          </a:p>
          <a:p>
            <a:endParaRPr lang="en-US" dirty="0"/>
          </a:p>
          <a:p>
            <a:endParaRPr lang="en-US" dirty="0"/>
          </a:p>
          <a:p>
            <a:endParaRPr lang="en-US" dirty="0"/>
          </a:p>
          <a:p>
            <a:r>
              <a:rPr lang="en-US" dirty="0"/>
              <a:t>I-Share is regularly named as the most valued service CARLI provides. </a:t>
            </a:r>
          </a:p>
          <a:p>
            <a:endParaRPr lang="en-US" sz="800" dirty="0"/>
          </a:p>
          <a:p>
            <a:pPr marL="457200" lvl="1" indent="0">
              <a:buNone/>
            </a:pPr>
            <a:r>
              <a:rPr lang="en-US" sz="2500" dirty="0"/>
              <a:t>88 libraries are current I-Share members, we have already started the process of adding our new members and when that is complete we will have </a:t>
            </a:r>
            <a:r>
              <a:rPr lang="en-US" sz="2500" b="1" dirty="0"/>
              <a:t>96 I-Share members</a:t>
            </a:r>
            <a:r>
              <a:rPr lang="en-US" sz="2500" dirty="0"/>
              <a:t>!</a:t>
            </a:r>
          </a:p>
          <a:p>
            <a:pPr marL="457200" lvl="1" indent="0">
              <a:buNone/>
            </a:pPr>
            <a:endParaRPr lang="en-US" sz="800" dirty="0"/>
          </a:p>
          <a:p>
            <a:r>
              <a:rPr lang="en-US" dirty="0"/>
              <a:t>A community of users of Alma/Primo VE throughout the State of Illinois, supported by staff at the CARLI Office.</a:t>
            </a:r>
          </a:p>
          <a:p>
            <a:endParaRPr lang="en-US" dirty="0"/>
          </a:p>
        </p:txBody>
      </p:sp>
      <p:sp>
        <p:nvSpPr>
          <p:cNvPr id="5" name="Title 4">
            <a:extLst>
              <a:ext uri="{FF2B5EF4-FFF2-40B4-BE49-F238E27FC236}">
                <a16:creationId xmlns:a16="http://schemas.microsoft.com/office/drawing/2014/main" id="{345572E1-3885-DE33-9170-E79AFF2FA00D}"/>
              </a:ext>
            </a:extLst>
          </p:cNvPr>
          <p:cNvSpPr>
            <a:spLocks noGrp="1"/>
          </p:cNvSpPr>
          <p:nvPr>
            <p:ph type="title"/>
          </p:nvPr>
        </p:nvSpPr>
        <p:spPr/>
        <p:txBody>
          <a:bodyPr/>
          <a:lstStyle/>
          <a:p>
            <a:r>
              <a:rPr lang="en-US" dirty="0" err="1"/>
              <a:t>i-Share</a:t>
            </a:r>
            <a:endParaRPr lang="en-US" dirty="0"/>
          </a:p>
        </p:txBody>
      </p:sp>
      <p:pic>
        <p:nvPicPr>
          <p:cNvPr id="8" name="Picture 7">
            <a:extLst>
              <a:ext uri="{FF2B5EF4-FFF2-40B4-BE49-F238E27FC236}">
                <a16:creationId xmlns:a16="http://schemas.microsoft.com/office/drawing/2014/main" id="{03BE2DD9-F016-A89B-5F5D-13DF89A1EA77}"/>
              </a:ext>
            </a:extLst>
          </p:cNvPr>
          <p:cNvPicPr>
            <a:picLocks noChangeAspect="1"/>
          </p:cNvPicPr>
          <p:nvPr/>
        </p:nvPicPr>
        <p:blipFill>
          <a:blip r:embed="rId2"/>
          <a:stretch>
            <a:fillRect/>
          </a:stretch>
        </p:blipFill>
        <p:spPr>
          <a:xfrm>
            <a:off x="2041690" y="508011"/>
            <a:ext cx="4725059" cy="1705213"/>
          </a:xfrm>
          <a:prstGeom prst="rect">
            <a:avLst/>
          </a:prstGeom>
        </p:spPr>
      </p:pic>
    </p:spTree>
    <p:extLst>
      <p:ext uri="{BB962C8B-B14F-4D97-AF65-F5344CB8AC3E}">
        <p14:creationId xmlns:p14="http://schemas.microsoft.com/office/powerpoint/2010/main" val="11945792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03522B-46F8-B808-3D71-70963DADA698}"/>
              </a:ext>
            </a:extLst>
          </p:cNvPr>
          <p:cNvSpPr>
            <a:spLocks noGrp="1"/>
          </p:cNvSpPr>
          <p:nvPr>
            <p:ph idx="1"/>
          </p:nvPr>
        </p:nvSpPr>
        <p:spPr>
          <a:xfrm>
            <a:off x="312057" y="838898"/>
            <a:ext cx="8497125" cy="5243119"/>
          </a:xfrm>
        </p:spPr>
        <p:txBody>
          <a:bodyPr/>
          <a:lstStyle/>
          <a:p>
            <a:r>
              <a:rPr lang="en-US" dirty="0"/>
              <a:t>At the center of I-Share is Resource Sharing</a:t>
            </a:r>
          </a:p>
          <a:p>
            <a:endParaRPr lang="en-US" dirty="0"/>
          </a:p>
          <a:p>
            <a:pPr marL="342900" indent="-342900">
              <a:buFont typeface="Arial" panose="020B0604020202020204" pitchFamily="34" charset="0"/>
              <a:buChar char="•"/>
            </a:pPr>
            <a:r>
              <a:rPr lang="en-US" dirty="0"/>
              <a:t>Resource Sharing benefits all I-Share institutions</a:t>
            </a:r>
          </a:p>
          <a:p>
            <a:pPr marL="342900" indent="-342900">
              <a:buFont typeface="Arial" panose="020B0604020202020204" pitchFamily="34" charset="0"/>
              <a:buChar char="•"/>
            </a:pPr>
            <a:r>
              <a:rPr lang="en-US" dirty="0"/>
              <a:t>Power of the shared catalog means our faculty, staff, and students can take advantage of collections throughout the state with 24-hour delivery through ILDS</a:t>
            </a:r>
          </a:p>
          <a:p>
            <a:pPr marL="342900" indent="-342900">
              <a:buFont typeface="Arial" panose="020B0604020202020204" pitchFamily="34" charset="0"/>
              <a:buChar char="•"/>
            </a:pPr>
            <a:r>
              <a:rPr lang="en-US" dirty="0"/>
              <a:t>Familiarity with I-Share among the student population means that transferring students enter new schools in Illinois with an advantage</a:t>
            </a:r>
          </a:p>
          <a:p>
            <a:endParaRPr lang="en-US" dirty="0"/>
          </a:p>
        </p:txBody>
      </p:sp>
      <p:sp>
        <p:nvSpPr>
          <p:cNvPr id="3" name="Title 2">
            <a:extLst>
              <a:ext uri="{FF2B5EF4-FFF2-40B4-BE49-F238E27FC236}">
                <a16:creationId xmlns:a16="http://schemas.microsoft.com/office/drawing/2014/main" id="{BC569FF5-EE59-3C24-280F-C112C8FEF491}"/>
              </a:ext>
            </a:extLst>
          </p:cNvPr>
          <p:cNvSpPr>
            <a:spLocks noGrp="1"/>
          </p:cNvSpPr>
          <p:nvPr>
            <p:ph type="title"/>
          </p:nvPr>
        </p:nvSpPr>
        <p:spPr/>
        <p:txBody>
          <a:bodyPr/>
          <a:lstStyle/>
          <a:p>
            <a:r>
              <a:rPr lang="en-US" dirty="0"/>
              <a:t>I-Share</a:t>
            </a:r>
          </a:p>
        </p:txBody>
      </p:sp>
    </p:spTree>
    <p:extLst>
      <p:ext uri="{BB962C8B-B14F-4D97-AF65-F5344CB8AC3E}">
        <p14:creationId xmlns:p14="http://schemas.microsoft.com/office/powerpoint/2010/main" val="372344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0414" y="-107746"/>
            <a:ext cx="8229600" cy="602796"/>
          </a:xfrm>
        </p:spPr>
        <p:txBody>
          <a:bodyPr>
            <a:normAutofit/>
          </a:bodyPr>
          <a:lstStyle/>
          <a:p>
            <a:r>
              <a:rPr lang="en-US" sz="2000" dirty="0"/>
              <a:t>CARLI Digital Collections</a:t>
            </a:r>
          </a:p>
        </p:txBody>
      </p:sp>
      <p:sp>
        <p:nvSpPr>
          <p:cNvPr id="4" name="Rectangle 3"/>
          <p:cNvSpPr/>
          <p:nvPr/>
        </p:nvSpPr>
        <p:spPr>
          <a:xfrm>
            <a:off x="230414" y="794084"/>
            <a:ext cx="8913585" cy="1938992"/>
          </a:xfrm>
          <a:prstGeom prst="rect">
            <a:avLst/>
          </a:prstGeom>
        </p:spPr>
        <p:txBody>
          <a:bodyPr wrap="square">
            <a:spAutoFit/>
          </a:bodyPr>
          <a:lstStyle/>
          <a:p>
            <a:pPr marL="342900" marR="0" lvl="0" indent="-342900">
              <a:spcBef>
                <a:spcPts val="0"/>
              </a:spcBef>
              <a:spcAft>
                <a:spcPts val="0"/>
              </a:spcAft>
              <a:buFont typeface="Arial" panose="020B0604020202020204" pitchFamily="34" charset="0"/>
              <a:buChar char="•"/>
              <a:tabLst>
                <a:tab pos="457200" algn="l"/>
              </a:tabLst>
            </a:pPr>
            <a:r>
              <a:rPr lang="en-US" sz="2400" dirty="0">
                <a:effectLst/>
                <a:latin typeface="+mn-lt"/>
                <a:ea typeface="Calibri" panose="020F0502020204030204" pitchFamily="34" charset="0"/>
                <a:cs typeface="Times New Roman" panose="02020603050405020304" pitchFamily="18" charset="0"/>
              </a:rPr>
              <a:t>Nearly 360 collections provided </a:t>
            </a:r>
            <a:r>
              <a:rPr lang="en-US" sz="2400">
                <a:effectLst/>
                <a:latin typeface="+mn-lt"/>
                <a:ea typeface="Calibri" panose="020F0502020204030204" pitchFamily="34" charset="0"/>
                <a:cs typeface="Times New Roman" panose="02020603050405020304" pitchFamily="18" charset="0"/>
              </a:rPr>
              <a:t>by 49 </a:t>
            </a:r>
            <a:r>
              <a:rPr lang="en-US" sz="2400" dirty="0">
                <a:effectLst/>
                <a:latin typeface="+mn-lt"/>
                <a:ea typeface="Calibri" panose="020F0502020204030204" pitchFamily="34" charset="0"/>
                <a:cs typeface="Times New Roman" panose="02020603050405020304" pitchFamily="18" charset="0"/>
              </a:rPr>
              <a:t>different institutions</a:t>
            </a:r>
          </a:p>
          <a:p>
            <a:pPr marL="342900" marR="0" lvl="0" indent="-342900">
              <a:spcBef>
                <a:spcPts val="0"/>
              </a:spcBef>
              <a:spcAft>
                <a:spcPts val="0"/>
              </a:spcAft>
              <a:buFont typeface="Arial" panose="020B0604020202020204" pitchFamily="34" charset="0"/>
              <a:buChar char="•"/>
              <a:tabLst>
                <a:tab pos="457200" algn="l"/>
              </a:tabLst>
            </a:pPr>
            <a:r>
              <a:rPr lang="en-US" sz="2400" dirty="0">
                <a:latin typeface="+mn-lt"/>
                <a:ea typeface="Calibri" panose="020F0502020204030204" pitchFamily="34" charset="0"/>
                <a:cs typeface="Times New Roman" panose="02020603050405020304" pitchFamily="18" charset="0"/>
              </a:rPr>
              <a:t>Over 3.1 TB of images and metadata</a:t>
            </a:r>
          </a:p>
          <a:p>
            <a:pPr marL="342900" marR="0" lvl="0" indent="-342900">
              <a:spcBef>
                <a:spcPts val="0"/>
              </a:spcBef>
              <a:spcAft>
                <a:spcPts val="0"/>
              </a:spcAft>
              <a:buFont typeface="Arial" panose="020B0604020202020204" pitchFamily="34" charset="0"/>
              <a:buChar char="•"/>
              <a:tabLst>
                <a:tab pos="457200" algn="l"/>
              </a:tabLst>
            </a:pPr>
            <a:r>
              <a:rPr lang="en-US" sz="2400" dirty="0">
                <a:solidFill>
                  <a:schemeClr val="accent3">
                    <a:lumMod val="60000"/>
                    <a:lumOff val="40000"/>
                  </a:schemeClr>
                </a:solidFill>
                <a:latin typeface="+mn-l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https://collections.carli.illinois.edu</a:t>
            </a:r>
            <a:r>
              <a:rPr lang="en-US" sz="2400" dirty="0">
                <a:solidFill>
                  <a:schemeClr val="accent3">
                    <a:lumMod val="60000"/>
                    <a:lumOff val="40000"/>
                  </a:schemeClr>
                </a:solidFill>
                <a:latin typeface="+mn-lt"/>
                <a:ea typeface="Calibri" panose="020F0502020204030204" pitchFamily="34" charset="0"/>
                <a:cs typeface="Times New Roman" panose="02020603050405020304" pitchFamily="18" charset="0"/>
              </a:rPr>
              <a:t> </a:t>
            </a:r>
            <a:endParaRPr lang="en-US" sz="2400" dirty="0">
              <a:solidFill>
                <a:schemeClr val="accent3">
                  <a:lumMod val="60000"/>
                  <a:lumOff val="40000"/>
                </a:schemeClr>
              </a:solidFill>
              <a:effectLst/>
              <a:latin typeface="+mn-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endParaRPr lang="en-US" sz="2400" dirty="0">
              <a:effectLst/>
              <a:latin typeface="+mn-lt"/>
              <a:ea typeface="Calibri" panose="020F0502020204030204" pitchFamily="34" charset="0"/>
              <a:cs typeface="Times New Roman" panose="02020603050405020304" pitchFamily="18" charset="0"/>
            </a:endParaRPr>
          </a:p>
          <a:p>
            <a:pPr marR="0">
              <a:spcBef>
                <a:spcPts val="0"/>
              </a:spcBef>
              <a:spcAft>
                <a:spcPts val="0"/>
              </a:spcAft>
            </a:pPr>
            <a:endParaRPr lang="en-US" sz="2400" dirty="0">
              <a:effectLst/>
              <a:latin typeface="Calibri" panose="020F0502020204030204" pitchFamily="34" charset="0"/>
              <a:ea typeface="Calibri" panose="020F0502020204030204" pitchFamily="34" charset="0"/>
            </a:endParaRPr>
          </a:p>
        </p:txBody>
      </p:sp>
      <p:pic>
        <p:nvPicPr>
          <p:cNvPr id="2" name="Picture 1">
            <a:extLst>
              <a:ext uri="{FF2B5EF4-FFF2-40B4-BE49-F238E27FC236}">
                <a16:creationId xmlns:a16="http://schemas.microsoft.com/office/drawing/2014/main" id="{B6333B32-920F-4490-A60D-E5EF6FC06E95}"/>
              </a:ext>
            </a:extLst>
          </p:cNvPr>
          <p:cNvPicPr>
            <a:picLocks noChangeAspect="1"/>
          </p:cNvPicPr>
          <p:nvPr/>
        </p:nvPicPr>
        <p:blipFill>
          <a:blip r:embed="rId4"/>
          <a:srcRect t="4640" b="4640"/>
          <a:stretch/>
        </p:blipFill>
        <p:spPr>
          <a:xfrm>
            <a:off x="785538" y="2006003"/>
            <a:ext cx="7317453" cy="4425572"/>
          </a:xfrm>
          <a:prstGeom prst="rect">
            <a:avLst/>
          </a:prstGeom>
          <a:ln>
            <a:noFill/>
          </a:ln>
        </p:spPr>
      </p:pic>
    </p:spTree>
    <p:extLst>
      <p:ext uri="{BB962C8B-B14F-4D97-AF65-F5344CB8AC3E}">
        <p14:creationId xmlns:p14="http://schemas.microsoft.com/office/powerpoint/2010/main" val="973297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2056" y="-109518"/>
            <a:ext cx="8229600" cy="602796"/>
          </a:xfrm>
        </p:spPr>
        <p:txBody>
          <a:bodyPr>
            <a:normAutofit/>
          </a:bodyPr>
          <a:lstStyle/>
          <a:p>
            <a:r>
              <a:rPr lang="en-US" sz="2000" dirty="0"/>
              <a:t>Illinois digital Heritage Hub (IDHH)</a:t>
            </a:r>
          </a:p>
        </p:txBody>
      </p:sp>
      <p:sp>
        <p:nvSpPr>
          <p:cNvPr id="4" name="Content Placeholder 1"/>
          <p:cNvSpPr>
            <a:spLocks noGrp="1"/>
          </p:cNvSpPr>
          <p:nvPr>
            <p:ph idx="1"/>
          </p:nvPr>
        </p:nvSpPr>
        <p:spPr>
          <a:xfrm>
            <a:off x="312056" y="1687398"/>
            <a:ext cx="8831943" cy="4727470"/>
          </a:xfrm>
        </p:spPr>
        <p:txBody>
          <a:bodyPr>
            <a:noAutofit/>
          </a:bodyPr>
          <a:lstStyle/>
          <a:p>
            <a:pPr marL="342900" marR="0" lvl="0" indent="-342900">
              <a:spcBef>
                <a:spcPts val="0"/>
              </a:spcBef>
              <a:spcAft>
                <a:spcPts val="0"/>
              </a:spcAft>
              <a:buFont typeface="Arial" panose="020B0604020202020204" pitchFamily="34" charset="0"/>
              <a:buChar char="•"/>
              <a:tabLst>
                <a:tab pos="457200" algn="l"/>
              </a:tabLst>
            </a:pPr>
            <a:r>
              <a:rPr lang="en-US" sz="2000" dirty="0">
                <a:effectLst/>
                <a:ea typeface="Calibri" panose="020F0502020204030204" pitchFamily="34" charset="0"/>
                <a:cs typeface="Times New Roman" panose="02020603050405020304" pitchFamily="18" charset="0"/>
              </a:rPr>
              <a:t>Collaborative venture among CARLI, ISL, CPL &amp; UIUC</a:t>
            </a:r>
          </a:p>
          <a:p>
            <a:pPr marL="342900" marR="0" lvl="0" indent="-342900">
              <a:spcBef>
                <a:spcPts val="0"/>
              </a:spcBef>
              <a:spcAft>
                <a:spcPts val="0"/>
              </a:spcAft>
              <a:buFont typeface="Arial" panose="020B0604020202020204" pitchFamily="34" charset="0"/>
              <a:buChar char="•"/>
              <a:tabLst>
                <a:tab pos="457200" algn="l"/>
              </a:tabLst>
            </a:pPr>
            <a:r>
              <a:rPr lang="en-US" sz="2000" dirty="0">
                <a:effectLst/>
                <a:ea typeface="Calibri" panose="020F0502020204030204" pitchFamily="34" charset="0"/>
                <a:cs typeface="Times New Roman" panose="02020603050405020304" pitchFamily="18" charset="0"/>
              </a:rPr>
              <a:t>CARLI staff support REPOX harvester</a:t>
            </a:r>
          </a:p>
          <a:p>
            <a:pPr marL="342900" marR="0" lvl="0" indent="-342900">
              <a:spcBef>
                <a:spcPts val="0"/>
              </a:spcBef>
              <a:spcAft>
                <a:spcPts val="0"/>
              </a:spcAft>
              <a:buFont typeface="Arial" panose="020B0604020202020204" pitchFamily="34" charset="0"/>
              <a:buChar char="•"/>
              <a:tabLst>
                <a:tab pos="457200" algn="l"/>
              </a:tabLst>
            </a:pPr>
            <a:r>
              <a:rPr lang="en-US" sz="2000" dirty="0">
                <a:effectLst/>
                <a:ea typeface="Calibri" panose="020F0502020204030204" pitchFamily="34" charset="0"/>
                <a:cs typeface="Times New Roman" panose="02020603050405020304" pitchFamily="18" charset="0"/>
              </a:rPr>
              <a:t>IDHH currently contributing over </a:t>
            </a:r>
            <a:r>
              <a:rPr lang="en-US" sz="2000" dirty="0">
                <a:ea typeface="Calibri" panose="020F0502020204030204" pitchFamily="34" charset="0"/>
                <a:cs typeface="Times New Roman" panose="02020603050405020304" pitchFamily="18" charset="0"/>
              </a:rPr>
              <a:t>516</a:t>
            </a:r>
            <a:r>
              <a:rPr lang="en-US" sz="2000" dirty="0">
                <a:effectLst/>
                <a:ea typeface="Calibri" panose="020F0502020204030204" pitchFamily="34" charset="0"/>
                <a:cs typeface="Times New Roman" panose="02020603050405020304" pitchFamily="18" charset="0"/>
              </a:rPr>
              <a:t>,000 metadata records from:</a:t>
            </a:r>
          </a:p>
          <a:p>
            <a:pPr marL="742950" marR="0" lvl="1" indent="-285750">
              <a:spcBef>
                <a:spcPts val="0"/>
              </a:spcBef>
              <a:spcAft>
                <a:spcPts val="0"/>
              </a:spcAft>
              <a:buFont typeface="Arial" panose="020B0604020202020204" pitchFamily="34" charset="0"/>
              <a:buChar char="•"/>
              <a:tabLst>
                <a:tab pos="914400" algn="l"/>
              </a:tabLst>
            </a:pPr>
            <a:r>
              <a:rPr lang="en-US" sz="1800" dirty="0">
                <a:effectLst/>
                <a:ea typeface="Calibri" panose="020F0502020204030204" pitchFamily="34" charset="0"/>
                <a:cs typeface="Times New Roman" panose="02020603050405020304" pitchFamily="18" charset="0"/>
              </a:rPr>
              <a:t>CARLI:</a:t>
            </a:r>
          </a:p>
          <a:p>
            <a:pPr marL="1143000" marR="0" lvl="2" indent="-228600">
              <a:spcBef>
                <a:spcPts val="0"/>
              </a:spcBef>
              <a:spcAft>
                <a:spcPts val="0"/>
              </a:spcAft>
              <a:buFont typeface="Arial" panose="020B0604020202020204" pitchFamily="34" charset="0"/>
              <a:buChar char="•"/>
              <a:tabLst>
                <a:tab pos="1371600" algn="l"/>
              </a:tabLst>
            </a:pPr>
            <a:r>
              <a:rPr lang="en-US" sz="1800" dirty="0">
                <a:effectLst/>
                <a:ea typeface="Calibri" panose="020F0502020204030204" pitchFamily="34" charset="0"/>
                <a:cs typeface="Times New Roman" panose="02020603050405020304" pitchFamily="18" charset="0"/>
              </a:rPr>
              <a:t>CARLI Digital Collections plus</a:t>
            </a:r>
          </a:p>
          <a:p>
            <a:pPr marL="1143000" marR="0" lvl="2" indent="-228600">
              <a:spcBef>
                <a:spcPts val="0"/>
              </a:spcBef>
              <a:spcAft>
                <a:spcPts val="0"/>
              </a:spcAft>
              <a:buFont typeface="Arial" panose="020B0604020202020204" pitchFamily="34" charset="0"/>
              <a:buChar char="•"/>
              <a:tabLst>
                <a:tab pos="1371600" algn="l"/>
              </a:tabLst>
            </a:pPr>
            <a:r>
              <a:rPr lang="en-US" sz="1800" dirty="0">
                <a:effectLst/>
                <a:ea typeface="Calibri" panose="020F0502020204030204" pitchFamily="34" charset="0"/>
                <a:cs typeface="Times New Roman" panose="02020603050405020304" pitchFamily="18" charset="0"/>
              </a:rPr>
              <a:t>DePaul University, Illinois State University, Northern Illinois University, University of Illinois Urbana-Champaign</a:t>
            </a:r>
          </a:p>
          <a:p>
            <a:pPr lvl="1">
              <a:spcBef>
                <a:spcPts val="0"/>
              </a:spcBef>
              <a:spcAft>
                <a:spcPts val="0"/>
              </a:spcAft>
              <a:buFont typeface="Arial" panose="020B0604020202020204" pitchFamily="34" charset="0"/>
              <a:buChar char="•"/>
              <a:tabLst>
                <a:tab pos="914400" algn="l"/>
              </a:tabLst>
            </a:pPr>
            <a:r>
              <a:rPr lang="en-US" sz="1800" dirty="0">
                <a:ea typeface="Calibri" panose="020F0502020204030204" pitchFamily="34" charset="0"/>
                <a:cs typeface="Times New Roman" panose="02020603050405020304" pitchFamily="18" charset="0"/>
              </a:rPr>
              <a:t>Chicago Public Library</a:t>
            </a:r>
          </a:p>
          <a:p>
            <a:pPr lvl="1">
              <a:spcBef>
                <a:spcPts val="0"/>
              </a:spcBef>
              <a:spcAft>
                <a:spcPts val="0"/>
              </a:spcAft>
              <a:buFont typeface="Arial" panose="020B0604020202020204" pitchFamily="34" charset="0"/>
              <a:buChar char="•"/>
              <a:tabLst>
                <a:tab pos="914400" algn="l"/>
              </a:tabLst>
            </a:pPr>
            <a:r>
              <a:rPr lang="en-US" sz="1800" dirty="0">
                <a:ea typeface="Calibri" panose="020F0502020204030204" pitchFamily="34" charset="0"/>
                <a:cs typeface="Times New Roman" panose="02020603050405020304" pitchFamily="18" charset="0"/>
              </a:rPr>
              <a:t>Des Plaines Public Library</a:t>
            </a:r>
          </a:p>
          <a:p>
            <a:pPr marL="742950" marR="0" lvl="1" indent="-285750">
              <a:spcBef>
                <a:spcPts val="0"/>
              </a:spcBef>
              <a:spcAft>
                <a:spcPts val="0"/>
              </a:spcAft>
              <a:buFont typeface="Arial" panose="020B0604020202020204" pitchFamily="34" charset="0"/>
              <a:buChar char="•"/>
              <a:tabLst>
                <a:tab pos="914400" algn="l"/>
              </a:tabLst>
            </a:pPr>
            <a:r>
              <a:rPr lang="en-US" sz="1800" dirty="0">
                <a:effectLst/>
                <a:ea typeface="Calibri" panose="020F0502020204030204" pitchFamily="34" charset="0"/>
                <a:cs typeface="Times New Roman" panose="02020603050405020304" pitchFamily="18" charset="0"/>
              </a:rPr>
              <a:t>Illinois State Library’s Illinois Digital Archives</a:t>
            </a:r>
          </a:p>
          <a:p>
            <a:pPr marL="742950" marR="0" lvl="1" indent="-285750">
              <a:spcBef>
                <a:spcPts val="0"/>
              </a:spcBef>
              <a:spcAft>
                <a:spcPts val="0"/>
              </a:spcAft>
              <a:buFont typeface="Arial" panose="020B0604020202020204" pitchFamily="34" charset="0"/>
              <a:buChar char="•"/>
              <a:tabLst>
                <a:tab pos="914400" algn="l"/>
              </a:tabLst>
            </a:pPr>
            <a:r>
              <a:rPr lang="en-US" sz="1800" dirty="0">
                <a:effectLst/>
                <a:ea typeface="Calibri" panose="020F0502020204030204" pitchFamily="34" charset="0"/>
                <a:cs typeface="Times New Roman" panose="02020603050405020304" pitchFamily="18" charset="0"/>
              </a:rPr>
              <a:t>Madison Historical (online encyclopedia &amp; digital archive for Madison County)</a:t>
            </a:r>
          </a:p>
          <a:p>
            <a:pPr marR="0">
              <a:spcBef>
                <a:spcPts val="0"/>
              </a:spcBef>
              <a:spcAft>
                <a:spcPts val="0"/>
              </a:spcAft>
            </a:pPr>
            <a:endParaRPr lang="en-US" sz="2000" dirty="0">
              <a:solidFill>
                <a:schemeClr val="accent3">
                  <a:lumMod val="60000"/>
                  <a:lumOff val="40000"/>
                </a:schemeClr>
              </a:solidFill>
              <a:highlight>
                <a:srgbClr val="FFFF00"/>
              </a:highlight>
              <a:ea typeface="Calibri" panose="020F0502020204030204" pitchFamily="34" charset="0"/>
            </a:endParaRPr>
          </a:p>
          <a:p>
            <a:pPr marR="0">
              <a:spcBef>
                <a:spcPts val="0"/>
              </a:spcBef>
              <a:spcAft>
                <a:spcPts val="0"/>
              </a:spcAft>
            </a:pPr>
            <a:r>
              <a:rPr lang="en-US" sz="2000" dirty="0">
                <a:solidFill>
                  <a:schemeClr val="accent3">
                    <a:lumMod val="60000"/>
                    <a:lumOff val="40000"/>
                  </a:schemeClr>
                </a:solidFill>
                <a:effectLst/>
                <a:ea typeface="Calibri" panose="020F0502020204030204" pitchFamily="34" charset="0"/>
              </a:rPr>
              <a:t>DPLA information page for CARLI members: </a:t>
            </a:r>
            <a:r>
              <a:rPr lang="en-US" sz="2000" u="sng" dirty="0">
                <a:solidFill>
                  <a:schemeClr val="accent3">
                    <a:lumMod val="60000"/>
                    <a:lumOff val="40000"/>
                  </a:schemeClr>
                </a:solidFill>
                <a:effectLst/>
                <a:ea typeface="Calibri" panose="020F0502020204030204" pitchFamily="34" charset="0"/>
                <a:hlinkClick r:id="rId3">
                  <a:extLst>
                    <a:ext uri="{A12FA001-AC4F-418D-AE19-62706E023703}">
                      <ahyp:hlinkClr xmlns:ahyp="http://schemas.microsoft.com/office/drawing/2018/hyperlinkcolor" val="tx"/>
                    </a:ext>
                  </a:extLst>
                </a:hlinkClick>
              </a:rPr>
              <a:t>https://www.carli.illinois.edu/products-services/contentdm/dpla</a:t>
            </a:r>
            <a:endParaRPr lang="en-US" sz="2000" u="sng" dirty="0">
              <a:solidFill>
                <a:schemeClr val="accent3">
                  <a:lumMod val="60000"/>
                  <a:lumOff val="40000"/>
                </a:schemeClr>
              </a:solidFill>
              <a:effectLst/>
              <a:ea typeface="Calibri" panose="020F0502020204030204" pitchFamily="34" charset="0"/>
            </a:endParaRPr>
          </a:p>
          <a:p>
            <a:pPr marL="0" marR="0">
              <a:spcBef>
                <a:spcPts val="0"/>
              </a:spcBef>
              <a:spcAft>
                <a:spcPts val="0"/>
              </a:spcAft>
            </a:pPr>
            <a:endParaRPr lang="en-US" sz="2000" u="sng" dirty="0">
              <a:solidFill>
                <a:schemeClr val="accent3">
                  <a:lumMod val="60000"/>
                  <a:lumOff val="40000"/>
                </a:schemeClr>
              </a:solidFill>
              <a:ea typeface="Calibri" panose="020F0502020204030204" pitchFamily="34" charset="0"/>
            </a:endParaRPr>
          </a:p>
          <a:p>
            <a:pPr>
              <a:spcBef>
                <a:spcPts val="0"/>
              </a:spcBef>
              <a:spcAft>
                <a:spcPts val="0"/>
              </a:spcAft>
            </a:pPr>
            <a:r>
              <a:rPr lang="en-US" sz="2000" dirty="0">
                <a:solidFill>
                  <a:schemeClr val="accent3">
                    <a:lumMod val="60000"/>
                    <a:lumOff val="40000"/>
                  </a:schemeClr>
                </a:solidFill>
                <a:effectLst/>
                <a:ea typeface="Calibri" panose="020F0502020204030204" pitchFamily="34" charset="0"/>
              </a:rPr>
              <a:t>IDHH DPLA portal: </a:t>
            </a:r>
            <a:r>
              <a:rPr lang="en-US" sz="2000" u="sng" dirty="0">
                <a:solidFill>
                  <a:schemeClr val="accent3">
                    <a:lumMod val="60000"/>
                    <a:lumOff val="40000"/>
                  </a:schemeClr>
                </a:solidFill>
                <a:effectLst/>
                <a:ea typeface="Calibri" panose="020F0502020204030204" pitchFamily="34" charset="0"/>
                <a:hlinkClick r:id="rId4">
                  <a:extLst>
                    <a:ext uri="{A12FA001-AC4F-418D-AE19-62706E023703}">
                      <ahyp:hlinkClr xmlns:ahyp="http://schemas.microsoft.com/office/drawing/2018/hyperlinkcolor" val="tx"/>
                    </a:ext>
                  </a:extLst>
                </a:hlinkClick>
              </a:rPr>
              <a:t>https://idhh.dp.la/</a:t>
            </a:r>
            <a:r>
              <a:rPr lang="en-US" sz="2000" dirty="0">
                <a:solidFill>
                  <a:schemeClr val="accent3">
                    <a:lumMod val="60000"/>
                    <a:lumOff val="40000"/>
                  </a:schemeClr>
                </a:solidFill>
                <a:effectLst/>
                <a:ea typeface="Calibri" panose="020F0502020204030204" pitchFamily="34" charset="0"/>
              </a:rPr>
              <a:t> </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p:txBody>
      </p:sp>
      <p:pic>
        <p:nvPicPr>
          <p:cNvPr id="6" name="Picture 5"/>
          <p:cNvPicPr>
            <a:picLocks noChangeAspect="1"/>
          </p:cNvPicPr>
          <p:nvPr/>
        </p:nvPicPr>
        <p:blipFill>
          <a:blip r:embed="rId5"/>
          <a:stretch>
            <a:fillRect/>
          </a:stretch>
        </p:blipFill>
        <p:spPr>
          <a:xfrm>
            <a:off x="2984943" y="609755"/>
            <a:ext cx="2540000" cy="914400"/>
          </a:xfrm>
          <a:prstGeom prst="rect">
            <a:avLst/>
          </a:prstGeom>
        </p:spPr>
      </p:pic>
    </p:spTree>
    <p:extLst>
      <p:ext uri="{BB962C8B-B14F-4D97-AF65-F5344CB8AC3E}">
        <p14:creationId xmlns:p14="http://schemas.microsoft.com/office/powerpoint/2010/main" val="1499870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B8D9DB-F8C4-48EF-983D-9331C695FE35}"/>
              </a:ext>
            </a:extLst>
          </p:cNvPr>
          <p:cNvSpPr>
            <a:spLocks noGrp="1"/>
          </p:cNvSpPr>
          <p:nvPr>
            <p:ph idx="1"/>
          </p:nvPr>
        </p:nvSpPr>
        <p:spPr>
          <a:xfrm>
            <a:off x="342468" y="1855155"/>
            <a:ext cx="8497125" cy="3514899"/>
          </a:xfrm>
        </p:spPr>
        <p:txBody>
          <a:bodyPr/>
          <a:lstStyle/>
          <a:p>
            <a:r>
              <a:rPr lang="en-US" dirty="0"/>
              <a:t>What is your name?</a:t>
            </a:r>
          </a:p>
          <a:p>
            <a:r>
              <a:rPr lang="en-US" dirty="0"/>
              <a:t>Where do you work?</a:t>
            </a:r>
          </a:p>
          <a:p>
            <a:r>
              <a:rPr lang="en-US" dirty="0"/>
              <a:t>How long have you been in your director role?</a:t>
            </a:r>
          </a:p>
          <a:p>
            <a:r>
              <a:rPr lang="en-US" dirty="0"/>
              <a:t>Answer any of these questions:</a:t>
            </a:r>
          </a:p>
          <a:p>
            <a:pPr marL="342900" indent="-342900">
              <a:buFont typeface="Arial" panose="020B0604020202020204" pitchFamily="34" charset="0"/>
              <a:buChar char="•"/>
            </a:pPr>
            <a:r>
              <a:rPr lang="en-US" dirty="0"/>
              <a:t>Do you have a superpower or what is one you wish you had?</a:t>
            </a:r>
          </a:p>
          <a:p>
            <a:pPr marL="342900" indent="-342900">
              <a:buFont typeface="Arial" panose="020B0604020202020204" pitchFamily="34" charset="0"/>
              <a:buChar char="•"/>
            </a:pPr>
            <a:r>
              <a:rPr lang="en-US" dirty="0"/>
              <a:t>What is your favorite hobby?</a:t>
            </a:r>
          </a:p>
          <a:p>
            <a:pPr marL="342900" indent="-342900">
              <a:buFont typeface="Arial" panose="020B0604020202020204" pitchFamily="34" charset="0"/>
              <a:buChar char="•"/>
            </a:pPr>
            <a:r>
              <a:rPr lang="en-US" dirty="0"/>
              <a:t>What was your first job?</a:t>
            </a:r>
          </a:p>
          <a:p>
            <a:pPr marL="342900" indent="-342900">
              <a:buFont typeface="Arial" panose="020B0604020202020204" pitchFamily="34" charset="0"/>
              <a:buChar char="•"/>
            </a:pPr>
            <a:r>
              <a:rPr lang="en-US" dirty="0"/>
              <a:t>What is something cool that very few people know about you?</a:t>
            </a:r>
          </a:p>
        </p:txBody>
      </p:sp>
      <p:sp>
        <p:nvSpPr>
          <p:cNvPr id="3" name="Title 2">
            <a:extLst>
              <a:ext uri="{FF2B5EF4-FFF2-40B4-BE49-F238E27FC236}">
                <a16:creationId xmlns:a16="http://schemas.microsoft.com/office/drawing/2014/main" id="{14C540D0-B4E4-43CB-8D54-91BA9305CCB1}"/>
              </a:ext>
            </a:extLst>
          </p:cNvPr>
          <p:cNvSpPr>
            <a:spLocks noGrp="1"/>
          </p:cNvSpPr>
          <p:nvPr>
            <p:ph type="title"/>
          </p:nvPr>
        </p:nvSpPr>
        <p:spPr/>
        <p:txBody>
          <a:bodyPr/>
          <a:lstStyle/>
          <a:p>
            <a:r>
              <a:rPr lang="en-US" dirty="0"/>
              <a:t>Introduce yourself!</a:t>
            </a:r>
          </a:p>
        </p:txBody>
      </p:sp>
      <p:pic>
        <p:nvPicPr>
          <p:cNvPr id="5" name="Picture 4" descr="Stopwatch">
            <a:extLst>
              <a:ext uri="{FF2B5EF4-FFF2-40B4-BE49-F238E27FC236}">
                <a16:creationId xmlns:a16="http://schemas.microsoft.com/office/drawing/2014/main" id="{69746917-EDA9-46C2-B0B7-B845D2F4E0ED}"/>
              </a:ext>
            </a:extLst>
          </p:cNvPr>
          <p:cNvPicPr>
            <a:picLocks noChangeAspect="1"/>
          </p:cNvPicPr>
          <p:nvPr/>
        </p:nvPicPr>
        <p:blipFill>
          <a:blip r:embed="rId2"/>
          <a:stretch>
            <a:fillRect/>
          </a:stretch>
        </p:blipFill>
        <p:spPr>
          <a:xfrm>
            <a:off x="5502102" y="508011"/>
            <a:ext cx="3307080" cy="1942587"/>
          </a:xfrm>
          <a:prstGeom prst="rect">
            <a:avLst/>
          </a:prstGeom>
        </p:spPr>
      </p:pic>
      <p:sp>
        <p:nvSpPr>
          <p:cNvPr id="6" name="TextBox 5">
            <a:extLst>
              <a:ext uri="{FF2B5EF4-FFF2-40B4-BE49-F238E27FC236}">
                <a16:creationId xmlns:a16="http://schemas.microsoft.com/office/drawing/2014/main" id="{2C9C3D69-95CF-47D1-A7EA-635BE4922119}"/>
              </a:ext>
            </a:extLst>
          </p:cNvPr>
          <p:cNvSpPr txBox="1"/>
          <p:nvPr/>
        </p:nvSpPr>
        <p:spPr>
          <a:xfrm>
            <a:off x="342468" y="1208824"/>
            <a:ext cx="3307080" cy="646331"/>
          </a:xfrm>
          <a:prstGeom prst="rect">
            <a:avLst/>
          </a:prstGeom>
          <a:noFill/>
        </p:spPr>
        <p:txBody>
          <a:bodyPr wrap="square" rtlCol="0">
            <a:spAutoFit/>
          </a:bodyPr>
          <a:lstStyle/>
          <a:p>
            <a:r>
              <a:rPr lang="en-US" sz="3600" b="1" dirty="0">
                <a:solidFill>
                  <a:srgbClr val="FF0000"/>
                </a:solidFill>
              </a:rPr>
              <a:t>In one minute:</a:t>
            </a:r>
          </a:p>
        </p:txBody>
      </p:sp>
    </p:spTree>
    <p:extLst>
      <p:ext uri="{BB962C8B-B14F-4D97-AF65-F5344CB8AC3E}">
        <p14:creationId xmlns:p14="http://schemas.microsoft.com/office/powerpoint/2010/main" val="16840256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42AC39-E1D9-4D73-9133-FD0592CED88B}"/>
              </a:ext>
            </a:extLst>
          </p:cNvPr>
          <p:cNvPicPr>
            <a:picLocks noChangeAspect="1"/>
          </p:cNvPicPr>
          <p:nvPr/>
        </p:nvPicPr>
        <p:blipFill rotWithShape="1">
          <a:blip r:embed="rId3"/>
          <a:srcRect l="1457" t="9836" r="1556" b="4554"/>
          <a:stretch/>
        </p:blipFill>
        <p:spPr>
          <a:xfrm>
            <a:off x="-3406" y="979082"/>
            <a:ext cx="9144000" cy="4371992"/>
          </a:xfrm>
          <a:prstGeom prst="rect">
            <a:avLst/>
          </a:prstGeom>
          <a:ln>
            <a:solidFill>
              <a:schemeClr val="tx1"/>
            </a:solidFill>
          </a:ln>
        </p:spPr>
      </p:pic>
      <p:sp>
        <p:nvSpPr>
          <p:cNvPr id="6" name="TextBox 5">
            <a:extLst>
              <a:ext uri="{FF2B5EF4-FFF2-40B4-BE49-F238E27FC236}">
                <a16:creationId xmlns:a16="http://schemas.microsoft.com/office/drawing/2014/main" id="{F884D0FE-FE53-4A37-9022-9E47DA1EC292}"/>
              </a:ext>
            </a:extLst>
          </p:cNvPr>
          <p:cNvSpPr txBox="1"/>
          <p:nvPr/>
        </p:nvSpPr>
        <p:spPr>
          <a:xfrm>
            <a:off x="3019645" y="5730949"/>
            <a:ext cx="3104707" cy="369332"/>
          </a:xfrm>
          <a:prstGeom prst="rect">
            <a:avLst/>
          </a:prstGeom>
          <a:noFill/>
        </p:spPr>
        <p:txBody>
          <a:bodyPr wrap="square" rtlCol="0">
            <a:spAutoFit/>
          </a:bodyPr>
          <a:lstStyle/>
          <a:p>
            <a:pPr algn="ctr"/>
            <a:r>
              <a:rPr lang="en-US" b="1" dirty="0">
                <a:hlinkClick r:id="rId4"/>
              </a:rPr>
              <a:t>https://idhh.dp.la/</a:t>
            </a:r>
            <a:r>
              <a:rPr lang="en-US" b="1" dirty="0"/>
              <a:t> </a:t>
            </a:r>
          </a:p>
        </p:txBody>
      </p:sp>
    </p:spTree>
    <p:extLst>
      <p:ext uri="{BB962C8B-B14F-4D97-AF65-F5344CB8AC3E}">
        <p14:creationId xmlns:p14="http://schemas.microsoft.com/office/powerpoint/2010/main" val="1426781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1F92E87-4657-163A-0CC4-A2A096C35450}"/>
              </a:ext>
            </a:extLst>
          </p:cNvPr>
          <p:cNvSpPr>
            <a:spLocks noGrp="1"/>
          </p:cNvSpPr>
          <p:nvPr>
            <p:ph type="pic" sz="quarter" idx="10"/>
          </p:nvPr>
        </p:nvSpPr>
        <p:spPr>
          <a:xfrm>
            <a:off x="0" y="13253"/>
            <a:ext cx="9144000" cy="4895272"/>
          </a:xfrm>
        </p:spPr>
      </p:sp>
      <p:sp>
        <p:nvSpPr>
          <p:cNvPr id="5" name="Title 4">
            <a:extLst>
              <a:ext uri="{FF2B5EF4-FFF2-40B4-BE49-F238E27FC236}">
                <a16:creationId xmlns:a16="http://schemas.microsoft.com/office/drawing/2014/main" id="{AFD172F2-1552-97BC-AFE1-88FD886269D3}"/>
              </a:ext>
            </a:extLst>
          </p:cNvPr>
          <p:cNvSpPr>
            <a:spLocks noGrp="1"/>
          </p:cNvSpPr>
          <p:nvPr>
            <p:ph type="title"/>
          </p:nvPr>
        </p:nvSpPr>
        <p:spPr>
          <a:xfrm>
            <a:off x="3101011" y="5323454"/>
            <a:ext cx="3207026" cy="1362075"/>
          </a:xfrm>
        </p:spPr>
        <p:txBody>
          <a:bodyPr>
            <a:normAutofit/>
          </a:bodyPr>
          <a:lstStyle/>
          <a:p>
            <a:r>
              <a:rPr lang="en-US" sz="3200" b="1" dirty="0">
                <a:solidFill>
                  <a:schemeClr val="bg1"/>
                </a:solidFill>
              </a:rPr>
              <a:t>E-Resources</a:t>
            </a:r>
            <a:endParaRPr lang="en-US" dirty="0">
              <a:solidFill>
                <a:schemeClr val="bg1"/>
              </a:solidFill>
            </a:endParaRPr>
          </a:p>
        </p:txBody>
      </p:sp>
    </p:spTree>
    <p:extLst>
      <p:ext uri="{BB962C8B-B14F-4D97-AF65-F5344CB8AC3E}">
        <p14:creationId xmlns:p14="http://schemas.microsoft.com/office/powerpoint/2010/main" val="33048874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7566" y="450574"/>
            <a:ext cx="8388626" cy="5989983"/>
          </a:xfrm>
        </p:spPr>
        <p:txBody>
          <a:bodyPr>
            <a:noAutofit/>
          </a:bodyPr>
          <a:lstStyle/>
          <a:p>
            <a:r>
              <a:rPr lang="en-US" altLang="x-none" sz="2800" b="1" dirty="0"/>
              <a:t>Program Purpose: </a:t>
            </a:r>
          </a:p>
          <a:p>
            <a:r>
              <a:rPr lang="en-US" altLang="x-none" sz="2800" i="1" dirty="0"/>
              <a:t>to make it possible for CARLI members to </a:t>
            </a:r>
            <a:br>
              <a:rPr lang="en-US" altLang="x-none" sz="2800" i="1" dirty="0"/>
            </a:br>
            <a:r>
              <a:rPr lang="en-US" altLang="x-none" sz="2800" i="1" dirty="0"/>
              <a:t>expand and enhance their library collections with both subscription and perpetual access to electronic resources in a more efficient and affordable manner</a:t>
            </a:r>
            <a:br>
              <a:rPr lang="en-US" altLang="x-none" sz="2800" i="1" dirty="0"/>
            </a:br>
            <a:endParaRPr lang="en-US" altLang="x-none" sz="2800" i="1" dirty="0"/>
          </a:p>
          <a:p>
            <a:pPr marL="457200" indent="-457200">
              <a:buFont typeface="Arial" panose="020B0604020202020204" pitchFamily="34" charset="0"/>
              <a:buChar char="•"/>
            </a:pPr>
            <a:r>
              <a:rPr lang="en-US" sz="2800" b="1" dirty="0"/>
              <a:t>Most widely used service (126 libraries)</a:t>
            </a:r>
          </a:p>
          <a:p>
            <a:pPr marL="457200" indent="-457200">
              <a:buFont typeface="Arial" panose="020B0604020202020204" pitchFamily="34" charset="0"/>
              <a:buChar char="•"/>
            </a:pPr>
            <a:r>
              <a:rPr lang="en-US" sz="2800" b="1" dirty="0"/>
              <a:t>Approximately $15 million</a:t>
            </a:r>
          </a:p>
          <a:p>
            <a:pPr marL="457200" indent="-457200">
              <a:buFont typeface="Arial" panose="020B0604020202020204" pitchFamily="34" charset="0"/>
              <a:buChar char="•"/>
            </a:pPr>
            <a:r>
              <a:rPr lang="en-US" sz="2800" b="1" dirty="0"/>
              <a:t>Great prices: bargaining power of 128 libraries</a:t>
            </a:r>
          </a:p>
          <a:p>
            <a:pPr marL="457200" indent="-457200">
              <a:buFont typeface="Arial" panose="020B0604020202020204" pitchFamily="34" charset="0"/>
              <a:buChar char="•"/>
            </a:pPr>
            <a:r>
              <a:rPr lang="en-US" sz="2800" b="1" dirty="0"/>
              <a:t>Straight pass-thru cost ~ no surcharge </a:t>
            </a:r>
          </a:p>
        </p:txBody>
      </p:sp>
    </p:spTree>
    <p:extLst>
      <p:ext uri="{BB962C8B-B14F-4D97-AF65-F5344CB8AC3E}">
        <p14:creationId xmlns:p14="http://schemas.microsoft.com/office/powerpoint/2010/main" val="3501029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5924" y="413886"/>
            <a:ext cx="4811461" cy="5986914"/>
          </a:xfrm>
        </p:spPr>
        <p:txBody>
          <a:bodyPr/>
          <a:lstStyle/>
          <a:p>
            <a:r>
              <a:rPr lang="en-US" sz="2000" b="1" dirty="0">
                <a:solidFill>
                  <a:srgbClr val="FF0000"/>
                </a:solidFill>
              </a:rPr>
              <a:t>EBSCO Academic Search Complete</a:t>
            </a:r>
          </a:p>
          <a:p>
            <a:r>
              <a:rPr lang="en-US" sz="2000" dirty="0"/>
              <a:t>EBSCO Business Source Elite</a:t>
            </a:r>
          </a:p>
          <a:p>
            <a:r>
              <a:rPr lang="en-US" sz="2000" dirty="0"/>
              <a:t>Mary Ann Liebert Journals (2005-2010 content only)</a:t>
            </a:r>
          </a:p>
          <a:p>
            <a:endParaRPr lang="en-US" sz="1800" dirty="0"/>
          </a:p>
          <a:p>
            <a:r>
              <a:rPr lang="en-US" sz="2000" b="1" dirty="0"/>
              <a:t>EBSCO provides access to:</a:t>
            </a:r>
          </a:p>
          <a:p>
            <a:pPr marL="285750" indent="-285750">
              <a:buFont typeface="Arial" panose="020B0604020202020204" pitchFamily="34" charset="0"/>
              <a:buChar char="•"/>
            </a:pPr>
            <a:r>
              <a:rPr lang="en-US" sz="1800" dirty="0"/>
              <a:t>Consumer Health Complete</a:t>
            </a:r>
          </a:p>
          <a:p>
            <a:pPr marL="285750" indent="-285750">
              <a:buFont typeface="Arial" panose="020B0604020202020204" pitchFamily="34" charset="0"/>
              <a:buChar char="•"/>
            </a:pPr>
            <a:r>
              <a:rPr lang="en-US" sz="1800" dirty="0"/>
              <a:t>ERIC</a:t>
            </a:r>
          </a:p>
          <a:p>
            <a:pPr marL="285750" indent="-285750">
              <a:buFont typeface="Arial" panose="020B0604020202020204" pitchFamily="34" charset="0"/>
              <a:buChar char="•"/>
            </a:pPr>
            <a:r>
              <a:rPr lang="en-US" sz="1800" dirty="0"/>
              <a:t>Health Source: Consumer Edition</a:t>
            </a:r>
          </a:p>
          <a:p>
            <a:pPr marL="285750" indent="-285750">
              <a:buFont typeface="Arial" panose="020B0604020202020204" pitchFamily="34" charset="0"/>
              <a:buChar char="•"/>
            </a:pPr>
            <a:r>
              <a:rPr lang="en-US" sz="1800" dirty="0"/>
              <a:t>Health Source: Nursing/Academic Edition</a:t>
            </a:r>
          </a:p>
          <a:p>
            <a:pPr marL="285750" indent="-285750">
              <a:buFont typeface="Arial" panose="020B0604020202020204" pitchFamily="34" charset="0"/>
              <a:buChar char="•"/>
            </a:pPr>
            <a:r>
              <a:rPr lang="en-US" sz="1800" dirty="0"/>
              <a:t>MasterFILE Premier</a:t>
            </a:r>
          </a:p>
          <a:p>
            <a:pPr marL="285750" indent="-285750">
              <a:buFont typeface="Arial" panose="020B0604020202020204" pitchFamily="34" charset="0"/>
              <a:buChar char="•"/>
            </a:pPr>
            <a:r>
              <a:rPr lang="en-US" sz="1800" dirty="0"/>
              <a:t>MAS Ultra: School Edition</a:t>
            </a:r>
          </a:p>
          <a:p>
            <a:pPr marL="285750" indent="-285750">
              <a:buFont typeface="Arial" panose="020B0604020202020204" pitchFamily="34" charset="0"/>
              <a:buChar char="•"/>
            </a:pPr>
            <a:r>
              <a:rPr lang="en-US" sz="1800" dirty="0"/>
              <a:t>Military and Government Collection</a:t>
            </a:r>
          </a:p>
          <a:p>
            <a:pPr marL="285750" indent="-285750">
              <a:buFont typeface="Arial" panose="020B0604020202020204" pitchFamily="34" charset="0"/>
              <a:buChar char="•"/>
            </a:pPr>
            <a:r>
              <a:rPr lang="en-US" sz="1800" dirty="0"/>
              <a:t>Newspaper Source</a:t>
            </a:r>
          </a:p>
          <a:p>
            <a:pPr marL="285750" indent="-285750">
              <a:buFont typeface="Arial" panose="020B0604020202020204" pitchFamily="34" charset="0"/>
              <a:buChar char="•"/>
            </a:pPr>
            <a:r>
              <a:rPr lang="en-US" sz="1800" dirty="0"/>
              <a:t>Primary Search</a:t>
            </a:r>
          </a:p>
          <a:p>
            <a:pPr marL="285750" indent="-285750">
              <a:buFont typeface="Arial" panose="020B0604020202020204" pitchFamily="34" charset="0"/>
              <a:buChar char="•"/>
            </a:pPr>
            <a:r>
              <a:rPr lang="en-US" sz="1800" dirty="0"/>
              <a:t>Professional Development Collection</a:t>
            </a:r>
          </a:p>
          <a:p>
            <a:pPr marL="285750" indent="-285750">
              <a:buFont typeface="Arial" panose="020B0604020202020204" pitchFamily="34" charset="0"/>
              <a:buChar char="•"/>
            </a:pPr>
            <a:r>
              <a:rPr lang="en-US" sz="1800" dirty="0"/>
              <a:t>Regional Business News</a:t>
            </a:r>
          </a:p>
        </p:txBody>
      </p:sp>
      <p:sp>
        <p:nvSpPr>
          <p:cNvPr id="3" name="Title 2"/>
          <p:cNvSpPr>
            <a:spLocks noGrp="1"/>
          </p:cNvSpPr>
          <p:nvPr>
            <p:ph type="title"/>
          </p:nvPr>
        </p:nvSpPr>
        <p:spPr/>
        <p:txBody>
          <a:bodyPr/>
          <a:lstStyle/>
          <a:p>
            <a:r>
              <a:rPr lang="en-US" dirty="0"/>
              <a:t>All Governing Member Libraries at No cost, FY23</a:t>
            </a:r>
          </a:p>
        </p:txBody>
      </p:sp>
      <p:sp>
        <p:nvSpPr>
          <p:cNvPr id="4" name="Content Placeholder 1"/>
          <p:cNvSpPr txBox="1">
            <a:spLocks/>
          </p:cNvSpPr>
          <p:nvPr/>
        </p:nvSpPr>
        <p:spPr bwMode="auto">
          <a:xfrm>
            <a:off x="4584356" y="413886"/>
            <a:ext cx="4559643" cy="5986914"/>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defRPr sz="25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9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solidFill>
                  <a:srgbClr val="592C5F"/>
                </a:solidFill>
              </a:rPr>
              <a:t>Permanent acquisitions</a:t>
            </a:r>
          </a:p>
          <a:p>
            <a:pPr marL="285750" indent="-285750">
              <a:buFont typeface="Arial" panose="020B0604020202020204" pitchFamily="34" charset="0"/>
              <a:buChar char="•"/>
            </a:pPr>
            <a:r>
              <a:rPr lang="en-US" sz="1800" dirty="0">
                <a:solidFill>
                  <a:srgbClr val="592C5F"/>
                </a:solidFill>
              </a:rPr>
              <a:t>Harper’s Weekly, 1857-1912</a:t>
            </a:r>
          </a:p>
          <a:p>
            <a:pPr marL="285750" indent="-285750">
              <a:buFont typeface="Arial" panose="020B0604020202020204" pitchFamily="34" charset="0"/>
              <a:buChar char="•"/>
            </a:pPr>
            <a:r>
              <a:rPr lang="en-US" sz="1800" dirty="0">
                <a:solidFill>
                  <a:srgbClr val="592C5F"/>
                </a:solidFill>
              </a:rPr>
              <a:t>Illinois Digital Sanborn Maps</a:t>
            </a:r>
          </a:p>
          <a:p>
            <a:pPr marL="285750" indent="-285750">
              <a:buFont typeface="Arial" panose="020B0604020202020204" pitchFamily="34" charset="0"/>
              <a:buChar char="•"/>
            </a:pPr>
            <a:r>
              <a:rPr lang="en-US" sz="1800" dirty="0">
                <a:solidFill>
                  <a:srgbClr val="592C5F"/>
                </a:solidFill>
              </a:rPr>
              <a:t>Saskia Fine Art Images</a:t>
            </a:r>
          </a:p>
          <a:p>
            <a:pPr marL="285750" indent="-285750">
              <a:buFont typeface="Arial" panose="020B0604020202020204" pitchFamily="34" charset="0"/>
              <a:buChar char="•"/>
            </a:pPr>
            <a:r>
              <a:rPr lang="en-US" sz="1800" dirty="0">
                <a:solidFill>
                  <a:srgbClr val="592C5F"/>
                </a:solidFill>
              </a:rPr>
              <a:t>Springer Medicine E-books (2005-2010)</a:t>
            </a:r>
          </a:p>
          <a:p>
            <a:pPr marL="285750" indent="-285750">
              <a:buFont typeface="Arial" panose="020B0604020202020204" pitchFamily="34" charset="0"/>
              <a:buChar char="•"/>
            </a:pPr>
            <a:r>
              <a:rPr lang="en-US" sz="1800" dirty="0">
                <a:solidFill>
                  <a:srgbClr val="592C5F"/>
                </a:solidFill>
              </a:rPr>
              <a:t>Sage E-Journal 2007 Deep Journal Backfile Collection</a:t>
            </a:r>
          </a:p>
          <a:p>
            <a:pPr marL="285750" indent="-285750">
              <a:buFont typeface="Arial" panose="020B0604020202020204" pitchFamily="34" charset="0"/>
              <a:buChar char="•"/>
            </a:pPr>
            <a:r>
              <a:rPr lang="en-US" sz="1800" dirty="0">
                <a:solidFill>
                  <a:srgbClr val="592C5F"/>
                </a:solidFill>
              </a:rPr>
              <a:t>Historical Statistics of the United States</a:t>
            </a:r>
          </a:p>
          <a:p>
            <a:pPr marL="285750" indent="-285750">
              <a:buFont typeface="Arial" panose="020B0604020202020204" pitchFamily="34" charset="0"/>
              <a:buChar char="•"/>
            </a:pPr>
            <a:r>
              <a:rPr lang="en-US" sz="1800" dirty="0">
                <a:solidFill>
                  <a:srgbClr val="592C5F"/>
                </a:solidFill>
              </a:rPr>
              <a:t>Sage E-reference collection</a:t>
            </a:r>
          </a:p>
          <a:p>
            <a:pPr marL="285750" indent="-285750">
              <a:buFont typeface="Arial" panose="020B0604020202020204" pitchFamily="34" charset="0"/>
              <a:buChar char="•"/>
            </a:pPr>
            <a:r>
              <a:rPr lang="en-US" sz="1800" dirty="0">
                <a:solidFill>
                  <a:srgbClr val="592C5F"/>
                </a:solidFill>
              </a:rPr>
              <a:t>Women and Social Movements in the U.S.</a:t>
            </a:r>
          </a:p>
          <a:p>
            <a:pPr marL="285750" indent="-285750">
              <a:buFont typeface="Arial" panose="020B0604020202020204" pitchFamily="34" charset="0"/>
              <a:buChar char="•"/>
            </a:pPr>
            <a:r>
              <a:rPr lang="en-US" sz="1800" dirty="0">
                <a:solidFill>
                  <a:srgbClr val="592C5F"/>
                </a:solidFill>
              </a:rPr>
              <a:t>Black Thought and Culture</a:t>
            </a:r>
          </a:p>
        </p:txBody>
      </p:sp>
    </p:spTree>
    <p:extLst>
      <p:ext uri="{BB962C8B-B14F-4D97-AF65-F5344CB8AC3E}">
        <p14:creationId xmlns:p14="http://schemas.microsoft.com/office/powerpoint/2010/main" val="958907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8B4AD5-069F-4889-B646-60DE70128E97}"/>
              </a:ext>
            </a:extLst>
          </p:cNvPr>
          <p:cNvSpPr>
            <a:spLocks noGrp="1"/>
          </p:cNvSpPr>
          <p:nvPr>
            <p:ph idx="1"/>
          </p:nvPr>
        </p:nvSpPr>
        <p:spPr>
          <a:xfrm>
            <a:off x="96652" y="772161"/>
            <a:ext cx="8849228" cy="3763818"/>
          </a:xfrm>
        </p:spPr>
        <p:txBody>
          <a:bodyPr/>
          <a:lstStyle/>
          <a:p>
            <a:pPr algn="ctr"/>
            <a:endParaRPr lang="en-US" sz="3200" u="sng" dirty="0">
              <a:solidFill>
                <a:srgbClr val="0000FF"/>
              </a:solidFill>
              <a:effectLst/>
              <a:latin typeface="Calibri" panose="020F0502020204030204" pitchFamily="34" charset="0"/>
              <a:ea typeface="Times New Roman" panose="02020603050405020304" pitchFamily="18" charset="0"/>
              <a:hlinkClick r:id="rId2"/>
            </a:endParaRPr>
          </a:p>
          <a:p>
            <a:pPr algn="ctr"/>
            <a:endParaRPr lang="en-US" sz="3200" u="sng" dirty="0">
              <a:solidFill>
                <a:srgbClr val="0000FF"/>
              </a:solidFill>
              <a:latin typeface="Calibri" panose="020F0502020204030204" pitchFamily="34" charset="0"/>
              <a:ea typeface="Times New Roman" panose="02020603050405020304" pitchFamily="18" charset="0"/>
              <a:hlinkClick r:id="rId2"/>
            </a:endParaRPr>
          </a:p>
          <a:p>
            <a:pPr algn="ctr"/>
            <a:r>
              <a:rPr lang="en-US" sz="3200" u="sng" dirty="0">
                <a:solidFill>
                  <a:srgbClr val="0000FF"/>
                </a:solidFill>
                <a:effectLst/>
                <a:latin typeface="Calibri" panose="020F0502020204030204" pitchFamily="34" charset="0"/>
                <a:ea typeface="Times New Roman" panose="02020603050405020304" pitchFamily="18" charset="0"/>
                <a:hlinkClick r:id="rId2"/>
              </a:rPr>
              <a:t>https://www.youtube.com/watch?v=z3HZOd9Oa8E</a:t>
            </a:r>
            <a:endParaRPr lang="en-US" sz="4000" dirty="0"/>
          </a:p>
        </p:txBody>
      </p:sp>
      <p:sp>
        <p:nvSpPr>
          <p:cNvPr id="3" name="Title 2">
            <a:extLst>
              <a:ext uri="{FF2B5EF4-FFF2-40B4-BE49-F238E27FC236}">
                <a16:creationId xmlns:a16="http://schemas.microsoft.com/office/drawing/2014/main" id="{760F2642-00D4-4CB7-8820-0EFE8F153155}"/>
              </a:ext>
            </a:extLst>
          </p:cNvPr>
          <p:cNvSpPr>
            <a:spLocks noGrp="1"/>
          </p:cNvSpPr>
          <p:nvPr>
            <p:ph type="title"/>
          </p:nvPr>
        </p:nvSpPr>
        <p:spPr/>
        <p:txBody>
          <a:bodyPr/>
          <a:lstStyle/>
          <a:p>
            <a:r>
              <a:rPr lang="en-US" dirty="0"/>
              <a:t>CARLI e-resources Brokering webinar</a:t>
            </a:r>
          </a:p>
        </p:txBody>
      </p:sp>
      <p:pic>
        <p:nvPicPr>
          <p:cNvPr id="5" name="Graphic 4" descr="Vlog with solid fill">
            <a:extLst>
              <a:ext uri="{FF2B5EF4-FFF2-40B4-BE49-F238E27FC236}">
                <a16:creationId xmlns:a16="http://schemas.microsoft.com/office/drawing/2014/main" id="{97FD5B64-84E1-47D0-9D41-DEF305D91D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07920" y="2240280"/>
            <a:ext cx="4328160" cy="4328160"/>
          </a:xfrm>
          <a:prstGeom prst="rect">
            <a:avLst/>
          </a:prstGeom>
        </p:spPr>
      </p:pic>
    </p:spTree>
    <p:extLst>
      <p:ext uri="{BB962C8B-B14F-4D97-AF65-F5344CB8AC3E}">
        <p14:creationId xmlns:p14="http://schemas.microsoft.com/office/powerpoint/2010/main" val="25013162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1F92E87-4657-163A-0CC4-A2A096C35450}"/>
              </a:ext>
            </a:extLst>
          </p:cNvPr>
          <p:cNvSpPr>
            <a:spLocks noGrp="1"/>
          </p:cNvSpPr>
          <p:nvPr>
            <p:ph type="pic" sz="quarter" idx="10"/>
          </p:nvPr>
        </p:nvSpPr>
        <p:spPr>
          <a:xfrm>
            <a:off x="0" y="13253"/>
            <a:ext cx="9144000" cy="4895272"/>
          </a:xfrm>
        </p:spPr>
      </p:sp>
      <p:sp>
        <p:nvSpPr>
          <p:cNvPr id="5" name="Title 4">
            <a:extLst>
              <a:ext uri="{FF2B5EF4-FFF2-40B4-BE49-F238E27FC236}">
                <a16:creationId xmlns:a16="http://schemas.microsoft.com/office/drawing/2014/main" id="{AFD172F2-1552-97BC-AFE1-88FD886269D3}"/>
              </a:ext>
            </a:extLst>
          </p:cNvPr>
          <p:cNvSpPr>
            <a:spLocks noGrp="1"/>
          </p:cNvSpPr>
          <p:nvPr>
            <p:ph type="title"/>
          </p:nvPr>
        </p:nvSpPr>
        <p:spPr>
          <a:xfrm>
            <a:off x="1842052" y="5323454"/>
            <a:ext cx="6042991" cy="1362075"/>
          </a:xfrm>
        </p:spPr>
        <p:txBody>
          <a:bodyPr>
            <a:normAutofit/>
          </a:bodyPr>
          <a:lstStyle/>
          <a:p>
            <a:r>
              <a:rPr lang="en-US" sz="3200" b="1" dirty="0">
                <a:solidFill>
                  <a:schemeClr val="bg1"/>
                </a:solidFill>
              </a:rPr>
              <a:t>Collection Development</a:t>
            </a:r>
            <a:endParaRPr lang="en-US" dirty="0">
              <a:solidFill>
                <a:schemeClr val="bg1"/>
              </a:solidFill>
            </a:endParaRPr>
          </a:p>
        </p:txBody>
      </p:sp>
    </p:spTree>
    <p:extLst>
      <p:ext uri="{BB962C8B-B14F-4D97-AF65-F5344CB8AC3E}">
        <p14:creationId xmlns:p14="http://schemas.microsoft.com/office/powerpoint/2010/main" val="25716826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144ABB-F40D-40CC-8F6D-55C91C174106}"/>
              </a:ext>
            </a:extLst>
          </p:cNvPr>
          <p:cNvSpPr>
            <a:spLocks noGrp="1"/>
          </p:cNvSpPr>
          <p:nvPr>
            <p:ph idx="1"/>
          </p:nvPr>
        </p:nvSpPr>
        <p:spPr>
          <a:xfrm>
            <a:off x="323437" y="1710872"/>
            <a:ext cx="8497125" cy="3436256"/>
          </a:xfrm>
        </p:spPr>
        <p:txBody>
          <a:bodyPr/>
          <a:lstStyle/>
          <a:p>
            <a:pPr marL="457200" indent="-457200">
              <a:buFont typeface="Arial" panose="020B0604020202020204" pitchFamily="34" charset="0"/>
              <a:buChar char="•"/>
            </a:pPr>
            <a:r>
              <a:rPr lang="en-US" sz="3200" dirty="0"/>
              <a:t>Resource sharing is highly valued</a:t>
            </a:r>
          </a:p>
          <a:p>
            <a:pPr marL="457200" indent="-457200">
              <a:buFont typeface="Arial" panose="020B0604020202020204" pitchFamily="34" charset="0"/>
              <a:buChar char="•"/>
            </a:pPr>
            <a:r>
              <a:rPr lang="en-US" sz="3200" dirty="0"/>
              <a:t>Crowdfunding can work</a:t>
            </a:r>
          </a:p>
          <a:p>
            <a:pPr marL="457200" indent="-457200">
              <a:buFont typeface="Arial" panose="020B0604020202020204" pitchFamily="34" charset="0"/>
              <a:buChar char="•"/>
            </a:pPr>
            <a:r>
              <a:rPr lang="en-US" sz="3200" dirty="0"/>
              <a:t>Member support provides great access and ownership!</a:t>
            </a:r>
          </a:p>
          <a:p>
            <a:pPr marL="1085850" lvl="1" indent="-342900">
              <a:buFont typeface="Arial" panose="020B0604020202020204" pitchFamily="34" charset="0"/>
              <a:buChar char="•"/>
            </a:pPr>
            <a:r>
              <a:rPr lang="en-US" sz="2900" dirty="0"/>
              <a:t>More than what any one member can individually purchase</a:t>
            </a:r>
          </a:p>
        </p:txBody>
      </p:sp>
      <p:sp>
        <p:nvSpPr>
          <p:cNvPr id="3" name="Title 2">
            <a:extLst>
              <a:ext uri="{FF2B5EF4-FFF2-40B4-BE49-F238E27FC236}">
                <a16:creationId xmlns:a16="http://schemas.microsoft.com/office/drawing/2014/main" id="{BB4A9580-DE4E-4645-B146-7ABB06FD7946}"/>
              </a:ext>
            </a:extLst>
          </p:cNvPr>
          <p:cNvSpPr>
            <a:spLocks noGrp="1"/>
          </p:cNvSpPr>
          <p:nvPr>
            <p:ph type="title"/>
          </p:nvPr>
        </p:nvSpPr>
        <p:spPr/>
        <p:txBody>
          <a:bodyPr>
            <a:normAutofit/>
          </a:bodyPr>
          <a:lstStyle/>
          <a:p>
            <a:r>
              <a:rPr lang="en-US" sz="2000" dirty="0" err="1"/>
              <a:t>Ebook</a:t>
            </a:r>
            <a:r>
              <a:rPr lang="en-US" sz="2000" dirty="0"/>
              <a:t> project: Benefits of the program</a:t>
            </a:r>
          </a:p>
        </p:txBody>
      </p:sp>
    </p:spTree>
    <p:extLst>
      <p:ext uri="{BB962C8B-B14F-4D97-AF65-F5344CB8AC3E}">
        <p14:creationId xmlns:p14="http://schemas.microsoft.com/office/powerpoint/2010/main" val="3388283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1F92E87-4657-163A-0CC4-A2A096C35450}"/>
              </a:ext>
            </a:extLst>
          </p:cNvPr>
          <p:cNvSpPr>
            <a:spLocks noGrp="1"/>
          </p:cNvSpPr>
          <p:nvPr>
            <p:ph type="pic" sz="quarter" idx="10"/>
          </p:nvPr>
        </p:nvSpPr>
        <p:spPr>
          <a:xfrm>
            <a:off x="0" y="13253"/>
            <a:ext cx="9144000" cy="4895272"/>
          </a:xfrm>
        </p:spPr>
      </p:sp>
      <p:sp>
        <p:nvSpPr>
          <p:cNvPr id="5" name="Title 4">
            <a:extLst>
              <a:ext uri="{FF2B5EF4-FFF2-40B4-BE49-F238E27FC236}">
                <a16:creationId xmlns:a16="http://schemas.microsoft.com/office/drawing/2014/main" id="{AFD172F2-1552-97BC-AFE1-88FD886269D3}"/>
              </a:ext>
            </a:extLst>
          </p:cNvPr>
          <p:cNvSpPr>
            <a:spLocks noGrp="1"/>
          </p:cNvSpPr>
          <p:nvPr>
            <p:ph type="title"/>
          </p:nvPr>
        </p:nvSpPr>
        <p:spPr>
          <a:xfrm>
            <a:off x="1842052" y="5323454"/>
            <a:ext cx="6042991" cy="1362075"/>
          </a:xfrm>
        </p:spPr>
        <p:txBody>
          <a:bodyPr>
            <a:normAutofit fontScale="90000"/>
          </a:bodyPr>
          <a:lstStyle/>
          <a:p>
            <a:r>
              <a:rPr lang="en-US" sz="3200" b="1" dirty="0">
                <a:solidFill>
                  <a:schemeClr val="bg1"/>
                </a:solidFill>
              </a:rPr>
              <a:t>Training and professional Development</a:t>
            </a:r>
            <a:endParaRPr lang="en-US" dirty="0">
              <a:solidFill>
                <a:schemeClr val="bg1"/>
              </a:solidFill>
            </a:endParaRPr>
          </a:p>
        </p:txBody>
      </p:sp>
    </p:spTree>
    <p:extLst>
      <p:ext uri="{BB962C8B-B14F-4D97-AF65-F5344CB8AC3E}">
        <p14:creationId xmlns:p14="http://schemas.microsoft.com/office/powerpoint/2010/main" val="1307256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CD5308-BD64-4300-A811-B4FC6DE3ECA1}"/>
              </a:ext>
            </a:extLst>
          </p:cNvPr>
          <p:cNvSpPr>
            <a:spLocks noGrp="1"/>
          </p:cNvSpPr>
          <p:nvPr>
            <p:ph sz="quarter" idx="10"/>
          </p:nvPr>
        </p:nvSpPr>
        <p:spPr>
          <a:xfrm>
            <a:off x="377952" y="2248298"/>
            <a:ext cx="8375904" cy="4152501"/>
          </a:xfrm>
        </p:spPr>
        <p:txBody>
          <a:bodyPr/>
          <a:lstStyle/>
          <a:p>
            <a:r>
              <a:rPr lang="en-US" sz="2400" b="1" dirty="0"/>
              <a:t>CARLI partners with nine other library consortia to create the Professional Development Alliance </a:t>
            </a:r>
          </a:p>
          <a:p>
            <a:pPr marL="285750" indent="-285750">
              <a:buFont typeface="Arial" panose="020B0604020202020204" pitchFamily="34" charset="0"/>
              <a:buChar char="•"/>
            </a:pPr>
            <a:r>
              <a:rPr lang="en-US" sz="2400" dirty="0"/>
              <a:t>No-cost opportunities</a:t>
            </a:r>
          </a:p>
          <a:p>
            <a:pPr marL="285750" indent="-285750">
              <a:buFont typeface="Arial" panose="020B0604020202020204" pitchFamily="34" charset="0"/>
              <a:buChar char="•"/>
            </a:pPr>
            <a:r>
              <a:rPr lang="en-US" sz="2400" dirty="0"/>
              <a:t>Several every month; on the CARLI Event Calendar</a:t>
            </a:r>
          </a:p>
          <a:p>
            <a:pPr marL="285750" indent="-285750">
              <a:buFont typeface="Arial" panose="020B0604020202020204" pitchFamily="34" charset="0"/>
              <a:buChar char="•"/>
            </a:pPr>
            <a:r>
              <a:rPr lang="en-US" sz="2400" dirty="0"/>
              <a:t>Find recordings and slides from past programs at </a:t>
            </a:r>
            <a:r>
              <a:rPr lang="en-US" sz="2400" dirty="0">
                <a:hlinkClick r:id="rId3"/>
              </a:rPr>
              <a:t>https://www.carli.illinois.edu/products-services/prof-devel</a:t>
            </a:r>
            <a:r>
              <a:rPr lang="en-US" sz="2400" dirty="0"/>
              <a:t>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r>
              <a:rPr lang="en-US" sz="2400" dirty="0"/>
              <a:t>We are eager for your suggestions! </a:t>
            </a:r>
            <a:r>
              <a:rPr lang="en-US" sz="2400" dirty="0">
                <a:hlinkClick r:id="rId4"/>
              </a:rPr>
              <a:t>support@carli.illinois.edu</a:t>
            </a:r>
            <a:r>
              <a:rPr lang="en-US" sz="2400" dirty="0"/>
              <a:t> </a:t>
            </a:r>
          </a:p>
          <a:p>
            <a:endParaRPr lang="en-US" sz="2400" dirty="0"/>
          </a:p>
        </p:txBody>
      </p:sp>
      <p:pic>
        <p:nvPicPr>
          <p:cNvPr id="6" name="Picture 5">
            <a:extLst>
              <a:ext uri="{FF2B5EF4-FFF2-40B4-BE49-F238E27FC236}">
                <a16:creationId xmlns:a16="http://schemas.microsoft.com/office/drawing/2014/main" id="{9C60FA52-36E7-48F6-A964-F0205FD14028}"/>
              </a:ext>
            </a:extLst>
          </p:cNvPr>
          <p:cNvPicPr>
            <a:picLocks noChangeAspect="1"/>
          </p:cNvPicPr>
          <p:nvPr/>
        </p:nvPicPr>
        <p:blipFill>
          <a:blip r:embed="rId5"/>
          <a:stretch>
            <a:fillRect/>
          </a:stretch>
        </p:blipFill>
        <p:spPr>
          <a:xfrm>
            <a:off x="3035483" y="759949"/>
            <a:ext cx="3060842" cy="1236399"/>
          </a:xfrm>
          <a:prstGeom prst="rect">
            <a:avLst/>
          </a:prstGeom>
        </p:spPr>
      </p:pic>
      <p:sp>
        <p:nvSpPr>
          <p:cNvPr id="7" name="Title 1">
            <a:extLst>
              <a:ext uri="{FF2B5EF4-FFF2-40B4-BE49-F238E27FC236}">
                <a16:creationId xmlns:a16="http://schemas.microsoft.com/office/drawing/2014/main" id="{DE5CFDAE-1D00-402D-B854-E10F107A5C29}"/>
              </a:ext>
            </a:extLst>
          </p:cNvPr>
          <p:cNvSpPr>
            <a:spLocks noGrp="1"/>
          </p:cNvSpPr>
          <p:nvPr>
            <p:ph type="title"/>
          </p:nvPr>
        </p:nvSpPr>
        <p:spPr>
          <a:xfrm>
            <a:off x="230188" y="-95250"/>
            <a:ext cx="8229600" cy="603250"/>
          </a:xfrm>
        </p:spPr>
        <p:txBody>
          <a:bodyPr>
            <a:normAutofit/>
          </a:bodyPr>
          <a:lstStyle/>
          <a:p>
            <a:r>
              <a:rPr lang="en-US" sz="2000" b="1" dirty="0"/>
              <a:t>Professional development alliance</a:t>
            </a:r>
          </a:p>
        </p:txBody>
      </p:sp>
    </p:spTree>
    <p:extLst>
      <p:ext uri="{BB962C8B-B14F-4D97-AF65-F5344CB8AC3E}">
        <p14:creationId xmlns:p14="http://schemas.microsoft.com/office/powerpoint/2010/main" val="614906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1F92E87-4657-163A-0CC4-A2A096C35450}"/>
              </a:ext>
            </a:extLst>
          </p:cNvPr>
          <p:cNvSpPr>
            <a:spLocks noGrp="1"/>
          </p:cNvSpPr>
          <p:nvPr>
            <p:ph type="pic" sz="quarter" idx="10"/>
          </p:nvPr>
        </p:nvSpPr>
        <p:spPr>
          <a:xfrm>
            <a:off x="0" y="13253"/>
            <a:ext cx="9144000" cy="4895272"/>
          </a:xfrm>
        </p:spPr>
      </p:sp>
      <p:sp>
        <p:nvSpPr>
          <p:cNvPr id="5" name="Title 4">
            <a:extLst>
              <a:ext uri="{FF2B5EF4-FFF2-40B4-BE49-F238E27FC236}">
                <a16:creationId xmlns:a16="http://schemas.microsoft.com/office/drawing/2014/main" id="{AFD172F2-1552-97BC-AFE1-88FD886269D3}"/>
              </a:ext>
            </a:extLst>
          </p:cNvPr>
          <p:cNvSpPr>
            <a:spLocks noGrp="1"/>
          </p:cNvSpPr>
          <p:nvPr>
            <p:ph type="title"/>
          </p:nvPr>
        </p:nvSpPr>
        <p:spPr>
          <a:xfrm>
            <a:off x="1842052" y="5323454"/>
            <a:ext cx="6042991" cy="1362075"/>
          </a:xfrm>
        </p:spPr>
        <p:txBody>
          <a:bodyPr>
            <a:normAutofit/>
          </a:bodyPr>
          <a:lstStyle/>
          <a:p>
            <a:r>
              <a:rPr lang="en-US" sz="3200" dirty="0">
                <a:solidFill>
                  <a:schemeClr val="bg1"/>
                </a:solidFill>
              </a:rPr>
              <a:t>Grant-funded activities</a:t>
            </a:r>
            <a:endParaRPr lang="en-US" dirty="0">
              <a:solidFill>
                <a:schemeClr val="bg1"/>
              </a:solidFill>
            </a:endParaRPr>
          </a:p>
        </p:txBody>
      </p:sp>
    </p:spTree>
    <p:extLst>
      <p:ext uri="{BB962C8B-B14F-4D97-AF65-F5344CB8AC3E}">
        <p14:creationId xmlns:p14="http://schemas.microsoft.com/office/powerpoint/2010/main" val="3633036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051034"/>
            <a:ext cx="9143999" cy="4750675"/>
          </a:xfrm>
        </p:spPr>
        <p:txBody>
          <a:bodyPr/>
          <a:lstStyle/>
          <a:p>
            <a:pPr algn="ctr"/>
            <a:r>
              <a:rPr lang="en-US" sz="3600" b="1" dirty="0"/>
              <a:t>CARLI is a </a:t>
            </a:r>
            <a:r>
              <a:rPr lang="en-US" sz="3600" b="1" dirty="0">
                <a:solidFill>
                  <a:srgbClr val="0070C0"/>
                </a:solidFill>
              </a:rPr>
              <a:t>membership organization </a:t>
            </a:r>
            <a:r>
              <a:rPr lang="en-US" sz="3600" b="1" dirty="0"/>
              <a:t>representing 128 academic and research libraries in Illinois</a:t>
            </a:r>
            <a:br>
              <a:rPr lang="en-US" sz="3600" b="1" dirty="0"/>
            </a:br>
            <a:br>
              <a:rPr lang="en-US" sz="2800" dirty="0"/>
            </a:br>
            <a:r>
              <a:rPr lang="en-US" sz="4400" b="1" dirty="0"/>
              <a:t>Formed in 2005</a:t>
            </a:r>
          </a:p>
          <a:p>
            <a:pPr algn="ctr"/>
            <a:r>
              <a:rPr lang="en-US" sz="2400" b="1" i="1" dirty="0">
                <a:solidFill>
                  <a:srgbClr val="7030A0"/>
                </a:solidFill>
              </a:rPr>
              <a:t>Three organizations came together to improve efficiency</a:t>
            </a:r>
          </a:p>
          <a:p>
            <a:pPr algn="ctr"/>
            <a:r>
              <a:rPr lang="en-US" sz="2400" b="1" i="1" dirty="0">
                <a:solidFill>
                  <a:srgbClr val="7030A0"/>
                </a:solidFill>
              </a:rPr>
              <a:t>and to provide new opportunities for collaboration:</a:t>
            </a:r>
          </a:p>
          <a:p>
            <a:pPr marL="342900" indent="-342900" algn="ctr">
              <a:buFont typeface="Arial" panose="020B0604020202020204" pitchFamily="34" charset="0"/>
              <a:buChar char="•"/>
            </a:pPr>
            <a:r>
              <a:rPr lang="en-US" sz="1800" dirty="0"/>
              <a:t>Illinois Cooperative Collection Management Program (ICCMP)</a:t>
            </a:r>
          </a:p>
          <a:p>
            <a:pPr marL="342900" indent="-342900" algn="ctr">
              <a:buFont typeface="Arial" panose="020B0604020202020204" pitchFamily="34" charset="0"/>
              <a:buChar char="•"/>
            </a:pPr>
            <a:r>
              <a:rPr lang="en-US" sz="1800" dirty="0"/>
              <a:t>Illinois Digital Academic Library (IDAL)</a:t>
            </a:r>
          </a:p>
          <a:p>
            <a:pPr marL="342900" indent="-342900" algn="ctr">
              <a:buFont typeface="Arial" panose="020B0604020202020204" pitchFamily="34" charset="0"/>
              <a:buChar char="•"/>
            </a:pPr>
            <a:r>
              <a:rPr lang="en-US" sz="1800" dirty="0"/>
              <a:t>Illinois Library Computer Systems Organization (ILCSO)</a:t>
            </a:r>
          </a:p>
        </p:txBody>
      </p:sp>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25571385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369C9D-EF47-4073-A021-F3A87DAB57CD}"/>
              </a:ext>
            </a:extLst>
          </p:cNvPr>
          <p:cNvSpPr>
            <a:spLocks noGrp="1"/>
          </p:cNvSpPr>
          <p:nvPr>
            <p:ph idx="1"/>
          </p:nvPr>
        </p:nvSpPr>
        <p:spPr>
          <a:xfrm>
            <a:off x="384313" y="739036"/>
            <a:ext cx="8229600" cy="5611660"/>
          </a:xfrm>
        </p:spPr>
        <p:txBody>
          <a:bodyPr/>
          <a:lstStyle/>
          <a:p>
            <a:r>
              <a:rPr lang="en-US" sz="2800" b="1" i="1" dirty="0"/>
              <a:t>Illinois SCOERs: Support for Creation of Open Educational Resources</a:t>
            </a:r>
          </a:p>
          <a:p>
            <a:r>
              <a:rPr lang="en-US" sz="2000" dirty="0">
                <a:hlinkClick r:id="rId3"/>
              </a:rPr>
              <a:t>https://www.carli.illinois.edu/products-services/collections-management/IllinoisSCOERs</a:t>
            </a:r>
            <a:r>
              <a:rPr lang="en-US" sz="2000" dirty="0"/>
              <a:t> </a:t>
            </a:r>
          </a:p>
          <a:p>
            <a:pPr marL="257175" indent="-257175">
              <a:buFont typeface="Arial" panose="020B0604020202020204" pitchFamily="34" charset="0"/>
              <a:buChar char="•"/>
            </a:pPr>
            <a:r>
              <a:rPr lang="en-US" sz="2800" b="1" dirty="0"/>
              <a:t>$2 million, three-year grant from the US Department of Education</a:t>
            </a:r>
          </a:p>
          <a:p>
            <a:endParaRPr lang="en-US" sz="2400" dirty="0"/>
          </a:p>
        </p:txBody>
      </p:sp>
      <p:sp>
        <p:nvSpPr>
          <p:cNvPr id="3" name="Title 2">
            <a:extLst>
              <a:ext uri="{FF2B5EF4-FFF2-40B4-BE49-F238E27FC236}">
                <a16:creationId xmlns:a16="http://schemas.microsoft.com/office/drawing/2014/main" id="{33497C6A-586B-4D52-933A-801B94914A8B}"/>
              </a:ext>
            </a:extLst>
          </p:cNvPr>
          <p:cNvSpPr>
            <a:spLocks noGrp="1"/>
          </p:cNvSpPr>
          <p:nvPr>
            <p:ph type="title"/>
          </p:nvPr>
        </p:nvSpPr>
        <p:spPr/>
        <p:txBody>
          <a:bodyPr>
            <a:normAutofit/>
          </a:bodyPr>
          <a:lstStyle/>
          <a:p>
            <a:r>
              <a:rPr lang="en-US" sz="2000" dirty="0"/>
              <a:t>OPEN TEXTBOOKS PILOT GRANT</a:t>
            </a:r>
          </a:p>
        </p:txBody>
      </p:sp>
    </p:spTree>
    <p:extLst>
      <p:ext uri="{BB962C8B-B14F-4D97-AF65-F5344CB8AC3E}">
        <p14:creationId xmlns:p14="http://schemas.microsoft.com/office/powerpoint/2010/main" val="11747816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3"/>
          <p:cNvSpPr txBox="1">
            <a:spLocks noGrp="1"/>
          </p:cNvSpPr>
          <p:nvPr>
            <p:ph type="body" idx="1"/>
          </p:nvPr>
        </p:nvSpPr>
        <p:spPr>
          <a:xfrm>
            <a:off x="283159" y="685391"/>
            <a:ext cx="8577682" cy="4511857"/>
          </a:xfrm>
          <a:prstGeom prst="rect">
            <a:avLst/>
          </a:prstGeom>
          <a:noFill/>
          <a:ln>
            <a:noFill/>
          </a:ln>
        </p:spPr>
        <p:txBody>
          <a:bodyPr spcFirstLastPara="1" wrap="square" lIns="91425" tIns="45700" rIns="91425" bIns="45700" anchor="t" anchorCtr="0">
            <a:noAutofit/>
          </a:bodyPr>
          <a:lstStyle/>
          <a:p>
            <a:pPr marL="342900" marR="0" lvl="0" indent="-342900">
              <a:lnSpc>
                <a:spcPct val="107000"/>
              </a:lnSpc>
              <a:spcBef>
                <a:spcPts val="0"/>
              </a:spcBef>
              <a:spcAft>
                <a:spcPts val="0"/>
              </a:spcAft>
              <a:buFont typeface="Symbol" panose="05050102010706020507" pitchFamily="18" charset="2"/>
              <a:buChar char=""/>
              <a:tabLst>
                <a:tab pos="4754880" algn="l"/>
              </a:tabLst>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Eliminate textbook costs for high-enrollment courses in the focus area in CARLI member institutions</a:t>
            </a:r>
          </a:p>
          <a:p>
            <a:pPr marL="342900" marR="0" lvl="0" indent="-342900">
              <a:lnSpc>
                <a:spcPct val="107000"/>
              </a:lnSpc>
              <a:spcBef>
                <a:spcPts val="0"/>
              </a:spcBef>
              <a:spcAft>
                <a:spcPts val="0"/>
              </a:spcAft>
              <a:buFont typeface="Symbol" panose="05050102010706020507" pitchFamily="18" charset="2"/>
              <a:buChar char=""/>
              <a:tabLst>
                <a:tab pos="4754880" algn="l"/>
              </a:tabLst>
            </a:pP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754880" algn="l"/>
              </a:tabLst>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Improve student learning outcomes by increasing the use of open-source materials by including personal learning experiences</a:t>
            </a:r>
          </a:p>
          <a:p>
            <a:pPr marL="342900" marR="0" lvl="0" indent="-342900">
              <a:lnSpc>
                <a:spcPct val="107000"/>
              </a:lnSpc>
              <a:spcBef>
                <a:spcPts val="0"/>
              </a:spcBef>
              <a:spcAft>
                <a:spcPts val="0"/>
              </a:spcAft>
              <a:buFont typeface="Symbol" panose="05050102010706020507" pitchFamily="18" charset="2"/>
              <a:buChar char=""/>
              <a:tabLst>
                <a:tab pos="4754880" algn="l"/>
              </a:tabLst>
            </a:pP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754880" algn="l"/>
              </a:tabLst>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Develop local expertise about OER and ancillary creation, publishing, dissemination, adoption, and use</a:t>
            </a:r>
          </a:p>
          <a:p>
            <a:pPr marL="342900" marR="0" lvl="0" indent="-342900">
              <a:lnSpc>
                <a:spcPct val="107000"/>
              </a:lnSpc>
              <a:spcBef>
                <a:spcPts val="0"/>
              </a:spcBef>
              <a:spcAft>
                <a:spcPts val="0"/>
              </a:spcAft>
              <a:buFont typeface="Symbol" panose="05050102010706020507" pitchFamily="18" charset="2"/>
              <a:buChar char=""/>
              <a:tabLst>
                <a:tab pos="4754880" algn="l"/>
              </a:tabLst>
            </a:pP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754880" algn="l"/>
              </a:tabLst>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Create a scalable OER model that can be replicated across multiple disciplines and institutions</a:t>
            </a:r>
          </a:p>
          <a:p>
            <a:pPr marL="0" lvl="0" indent="0" algn="l" rtl="0">
              <a:spcBef>
                <a:spcPts val="400"/>
              </a:spcBef>
              <a:spcAft>
                <a:spcPts val="0"/>
              </a:spcAft>
              <a:buNone/>
            </a:pPr>
            <a:endParaRPr sz="3200" dirty="0"/>
          </a:p>
        </p:txBody>
      </p:sp>
      <p:sp>
        <p:nvSpPr>
          <p:cNvPr id="378" name="Google Shape;378;p53"/>
          <p:cNvSpPr txBox="1">
            <a:spLocks noGrp="1"/>
          </p:cNvSpPr>
          <p:nvPr>
            <p:ph type="title"/>
          </p:nvPr>
        </p:nvSpPr>
        <p:spPr>
          <a:xfrm>
            <a:off x="230415" y="-94785"/>
            <a:ext cx="8229600" cy="602796"/>
          </a:xfrm>
          <a:prstGeom prst="rect">
            <a:avLst/>
          </a:prstGeom>
          <a:noFill/>
          <a:ln>
            <a:noFill/>
          </a:ln>
        </p:spPr>
        <p:txBody>
          <a:bodyPr spcFirstLastPara="1" wrap="square" lIns="91425" tIns="45700" rIns="91425" bIns="45700" anchor="ctr" anchorCtr="0">
            <a:normAutofit/>
          </a:bodyPr>
          <a:lstStyle/>
          <a:p>
            <a:pPr marL="0" marR="0">
              <a:lnSpc>
                <a:spcPct val="107000"/>
              </a:lnSpc>
              <a:spcBef>
                <a:spcPts val="0"/>
              </a:spcBef>
              <a:spcAft>
                <a:spcPts val="0"/>
              </a:spcAft>
              <a:tabLst>
                <a:tab pos="4754880" algn="l"/>
              </a:tabLst>
            </a:pPr>
            <a:r>
              <a:rPr lang="en-US" sz="2000" dirty="0">
                <a:effectLst/>
                <a:latin typeface="+mj-lt"/>
                <a:ea typeface="Calibri" panose="020F0502020204030204" pitchFamily="34" charset="0"/>
                <a:cs typeface="Times New Roman" panose="02020603050405020304" pitchFamily="18" charset="0"/>
              </a:rPr>
              <a:t>HIGH-LEVEL OUTCOMES OF ILLINOIS SCOERs</a:t>
            </a:r>
          </a:p>
        </p:txBody>
      </p:sp>
      <p:sp>
        <p:nvSpPr>
          <p:cNvPr id="5" name="TextBox 4">
            <a:extLst>
              <a:ext uri="{FF2B5EF4-FFF2-40B4-BE49-F238E27FC236}">
                <a16:creationId xmlns:a16="http://schemas.microsoft.com/office/drawing/2014/main" id="{9AA18A62-0E2D-4F78-9B2A-D6EBB5C2C2C1}"/>
              </a:ext>
            </a:extLst>
          </p:cNvPr>
          <p:cNvSpPr txBox="1"/>
          <p:nvPr/>
        </p:nvSpPr>
        <p:spPr>
          <a:xfrm>
            <a:off x="283159" y="6493634"/>
            <a:ext cx="7798160" cy="307777"/>
          </a:xfrm>
          <a:prstGeom prst="rect">
            <a:avLst/>
          </a:prstGeom>
          <a:noFill/>
        </p:spPr>
        <p:txBody>
          <a:bodyPr wrap="square">
            <a:spAutoFit/>
          </a:bodyPr>
          <a:lstStyle/>
          <a:p>
            <a:pPr marL="0" lvl="0" indent="0" algn="l" rtl="0">
              <a:spcBef>
                <a:spcPts val="400"/>
              </a:spcBef>
              <a:spcAft>
                <a:spcPts val="0"/>
              </a:spcAft>
              <a:buNone/>
            </a:pPr>
            <a:r>
              <a:rPr lang="en-US" sz="1400" b="1" u="sng" dirty="0">
                <a:solidFill>
                  <a:schemeClr val="bg1"/>
                </a:solidFill>
                <a:hlinkClick r:id="rId3">
                  <a:extLst>
                    <a:ext uri="{A12FA001-AC4F-418D-AE19-62706E023703}">
                      <ahyp:hlinkClr xmlns:ahyp="http://schemas.microsoft.com/office/drawing/2018/hyperlinkcolor" val="tx"/>
                    </a:ext>
                  </a:extLst>
                </a:hlinkClick>
              </a:rPr>
              <a:t>https://www.carli.illinois.edu/products-services/collections-management/IllinoisSCOERs</a:t>
            </a:r>
            <a:r>
              <a:rPr lang="en-US" sz="1400" b="1" dirty="0">
                <a:solidFill>
                  <a:schemeClr val="bg1"/>
                </a:solidFill>
              </a:rPr>
              <a:t> </a:t>
            </a:r>
            <a:endParaRPr lang="en-US" b="1" dirty="0">
              <a:solidFill>
                <a:schemeClr val="bg1"/>
              </a:solidFill>
            </a:endParaRPr>
          </a:p>
        </p:txBody>
      </p:sp>
    </p:spTree>
    <p:extLst>
      <p:ext uri="{BB962C8B-B14F-4D97-AF65-F5344CB8AC3E}">
        <p14:creationId xmlns:p14="http://schemas.microsoft.com/office/powerpoint/2010/main" val="38209550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r="302" b="5153"/>
          <a:stretch/>
        </p:blipFill>
        <p:spPr>
          <a:xfrm>
            <a:off x="407393" y="1562397"/>
            <a:ext cx="3288708" cy="2933154"/>
          </a:xfrm>
          <a:prstGeom prst="rect">
            <a:avLst/>
          </a:prstGeom>
          <a:ln>
            <a:noFill/>
          </a:ln>
          <a:effectLst>
            <a:softEdge rad="112500"/>
          </a:effectLst>
        </p:spPr>
      </p:pic>
      <p:sp>
        <p:nvSpPr>
          <p:cNvPr id="5" name="TextBox 4"/>
          <p:cNvSpPr txBox="1"/>
          <p:nvPr/>
        </p:nvSpPr>
        <p:spPr>
          <a:xfrm>
            <a:off x="0" y="4485373"/>
            <a:ext cx="3850105" cy="830997"/>
          </a:xfrm>
          <a:prstGeom prst="rect">
            <a:avLst/>
          </a:prstGeom>
          <a:noFill/>
        </p:spPr>
        <p:txBody>
          <a:bodyPr wrap="square" rtlCol="0">
            <a:spAutoFit/>
          </a:bodyPr>
          <a:lstStyle/>
          <a:p>
            <a:pPr algn="ctr"/>
            <a:r>
              <a:rPr lang="en-US" sz="1600" i="1" dirty="0">
                <a:solidFill>
                  <a:srgbClr val="592C5F"/>
                </a:solidFill>
              </a:rPr>
              <a:t>University of Illinois at Chicago</a:t>
            </a:r>
          </a:p>
          <a:p>
            <a:pPr algn="ctr"/>
            <a:r>
              <a:rPr lang="en-US" sz="1600" i="1" dirty="0">
                <a:solidFill>
                  <a:srgbClr val="592C5F"/>
                </a:solidFill>
              </a:rPr>
              <a:t>“Story telling class under Miss Lilly Riley,”</a:t>
            </a:r>
          </a:p>
          <a:p>
            <a:pPr algn="ctr"/>
            <a:r>
              <a:rPr lang="en-US" sz="1600" i="1" dirty="0">
                <a:solidFill>
                  <a:srgbClr val="592C5F"/>
                </a:solidFill>
              </a:rPr>
              <a:t>Seven Settlement Houses, 1920s </a:t>
            </a:r>
          </a:p>
        </p:txBody>
      </p:sp>
      <p:sp>
        <p:nvSpPr>
          <p:cNvPr id="6" name="Content Placeholder 4"/>
          <p:cNvSpPr txBox="1">
            <a:spLocks/>
          </p:cNvSpPr>
          <p:nvPr/>
        </p:nvSpPr>
        <p:spPr bwMode="auto">
          <a:xfrm>
            <a:off x="3696102" y="1450429"/>
            <a:ext cx="5447898" cy="497139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defRPr sz="25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9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solidFill>
                  <a:srgbClr val="592C5F"/>
                </a:solidFill>
              </a:rPr>
              <a:t>CARLI links the profession</a:t>
            </a:r>
          </a:p>
          <a:p>
            <a:pPr marL="342900" indent="-342900">
              <a:buFont typeface="Arial" panose="020B0604020202020204" pitchFamily="34" charset="0"/>
              <a:buChar char="•"/>
            </a:pPr>
            <a:r>
              <a:rPr lang="en-US" dirty="0">
                <a:solidFill>
                  <a:srgbClr val="592C5F"/>
                </a:solidFill>
              </a:rPr>
              <a:t>CARLI is depended on to enrich professional lives</a:t>
            </a:r>
          </a:p>
          <a:p>
            <a:pPr marL="342900" indent="-342900">
              <a:buFont typeface="Arial" panose="020B0604020202020204" pitchFamily="34" charset="0"/>
              <a:buChar char="•"/>
            </a:pPr>
            <a:r>
              <a:rPr lang="en-US" dirty="0">
                <a:solidFill>
                  <a:srgbClr val="592C5F"/>
                </a:solidFill>
              </a:rPr>
              <a:t>CARLI helps libraries “level the playing field”</a:t>
            </a:r>
          </a:p>
          <a:p>
            <a:pPr marL="342900" indent="-342900">
              <a:buFont typeface="Arial" panose="020B0604020202020204" pitchFamily="34" charset="0"/>
              <a:buChar char="•"/>
            </a:pPr>
            <a:r>
              <a:rPr lang="en-US" dirty="0">
                <a:solidFill>
                  <a:srgbClr val="592C5F"/>
                </a:solidFill>
              </a:rPr>
              <a:t>“The value of colleagues working </a:t>
            </a:r>
            <a:r>
              <a:rPr lang="en-US" sz="2400" dirty="0">
                <a:solidFill>
                  <a:srgbClr val="592C5F"/>
                </a:solidFill>
              </a:rPr>
              <a:t>together</a:t>
            </a:r>
            <a:r>
              <a:rPr lang="en-US" dirty="0">
                <a:solidFill>
                  <a:srgbClr val="592C5F"/>
                </a:solidFill>
              </a:rPr>
              <a:t>—community colleges, private institutions, public institutions, small and large—is that the collaboration makes so many projects possible and gives us a springboard to shape important library services.”</a:t>
            </a:r>
          </a:p>
          <a:p>
            <a:pPr marL="342900" indent="-342900">
              <a:buFont typeface="Arial" panose="020B0604020202020204" pitchFamily="34" charset="0"/>
              <a:buChar char="•"/>
            </a:pPr>
            <a:endParaRPr lang="en-US" dirty="0">
              <a:solidFill>
                <a:srgbClr val="592C5F"/>
              </a:solidFill>
            </a:endParaRPr>
          </a:p>
          <a:p>
            <a:endParaRPr lang="en-US" dirty="0">
              <a:solidFill>
                <a:srgbClr val="592C5F"/>
              </a:solidFill>
            </a:endParaRPr>
          </a:p>
        </p:txBody>
      </p:sp>
      <p:pic>
        <p:nvPicPr>
          <p:cNvPr id="2" name="Picture 1"/>
          <p:cNvPicPr>
            <a:picLocks noChangeAspect="1"/>
          </p:cNvPicPr>
          <p:nvPr/>
        </p:nvPicPr>
        <p:blipFill>
          <a:blip r:embed="rId4"/>
          <a:stretch>
            <a:fillRect/>
          </a:stretch>
        </p:blipFill>
        <p:spPr>
          <a:xfrm>
            <a:off x="172141" y="352896"/>
            <a:ext cx="8346147" cy="1280271"/>
          </a:xfrm>
          <a:prstGeom prst="rect">
            <a:avLst/>
          </a:prstGeom>
        </p:spPr>
      </p:pic>
    </p:spTree>
    <p:extLst>
      <p:ext uri="{BB962C8B-B14F-4D97-AF65-F5344CB8AC3E}">
        <p14:creationId xmlns:p14="http://schemas.microsoft.com/office/powerpoint/2010/main" val="28796720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0415" y="508011"/>
            <a:ext cx="8812924" cy="6124754"/>
          </a:xfrm>
          <a:prstGeom prst="rect">
            <a:avLst/>
          </a:prstGeom>
          <a:noFill/>
        </p:spPr>
        <p:txBody>
          <a:bodyPr wrap="square" rtlCol="0">
            <a:spAutoFit/>
          </a:bodyPr>
          <a:lstStyle/>
          <a:p>
            <a:pPr marL="285750" indent="-285750">
              <a:spcBef>
                <a:spcPts val="0"/>
              </a:spcBef>
              <a:buFont typeface="Arial" panose="020B0604020202020204" pitchFamily="34" charset="0"/>
              <a:buChar char="•"/>
            </a:pPr>
            <a:r>
              <a:rPr lang="en-US" sz="2800" dirty="0"/>
              <a:t>Email lists: </a:t>
            </a:r>
            <a:r>
              <a:rPr lang="en-US" sz="2800" dirty="0">
                <a:hlinkClick r:id="rId2"/>
              </a:rPr>
              <a:t>https://www.carli.illinois.edu/email-lists</a:t>
            </a:r>
            <a:r>
              <a:rPr lang="en-US" sz="2800" dirty="0"/>
              <a:t> </a:t>
            </a:r>
          </a:p>
          <a:p>
            <a:pPr marL="285750" indent="-285750">
              <a:spcBef>
                <a:spcPts val="0"/>
              </a:spcBef>
              <a:buFont typeface="Arial" panose="020B0604020202020204" pitchFamily="34" charset="0"/>
              <a:buChar char="•"/>
            </a:pPr>
            <a:r>
              <a:rPr lang="en-US" sz="2800" dirty="0"/>
              <a:t>Website: </a:t>
            </a:r>
            <a:r>
              <a:rPr lang="en-US" sz="2800" dirty="0">
                <a:hlinkClick r:id="rId3"/>
              </a:rPr>
              <a:t>https://www.carli.illinois.edu/</a:t>
            </a:r>
            <a:r>
              <a:rPr lang="en-US" sz="2800" dirty="0"/>
              <a:t> </a:t>
            </a:r>
          </a:p>
          <a:p>
            <a:pPr marL="285750" indent="-285750">
              <a:spcBef>
                <a:spcPts val="0"/>
              </a:spcBef>
              <a:buFont typeface="Arial" panose="020B0604020202020204" pitchFamily="34" charset="0"/>
              <a:buChar char="•"/>
            </a:pPr>
            <a:r>
              <a:rPr lang="en-US" sz="2800" dirty="0"/>
              <a:t>CARLI Support Email: </a:t>
            </a:r>
            <a:r>
              <a:rPr lang="en-US" sz="2800" dirty="0">
                <a:hlinkClick r:id="rId4"/>
              </a:rPr>
              <a:t>support@carli.illinois.edu</a:t>
            </a:r>
            <a:endParaRPr lang="en-US" sz="2800" dirty="0"/>
          </a:p>
          <a:p>
            <a:pPr marL="285750" indent="-285750">
              <a:spcBef>
                <a:spcPts val="0"/>
              </a:spcBef>
              <a:buFont typeface="Arial" panose="020B0604020202020204" pitchFamily="34" charset="0"/>
              <a:buChar char="•"/>
            </a:pPr>
            <a:r>
              <a:rPr lang="en-US" sz="2800" dirty="0"/>
              <a:t>Toll-free phone: </a:t>
            </a:r>
            <a:r>
              <a:rPr lang="en-US" sz="2800" cap="all" dirty="0"/>
              <a:t>(866) 904-5843</a:t>
            </a:r>
            <a:endParaRPr lang="en-US" sz="2800" dirty="0"/>
          </a:p>
          <a:p>
            <a:pPr marL="285750" indent="-285750">
              <a:spcBef>
                <a:spcPts val="0"/>
              </a:spcBef>
              <a:buFont typeface="Arial" panose="020B0604020202020204" pitchFamily="34" charset="0"/>
              <a:buChar char="•"/>
            </a:pPr>
            <a:endParaRPr lang="en-US" sz="2800" dirty="0"/>
          </a:p>
          <a:p>
            <a:pPr marL="285750" indent="-285750">
              <a:spcBef>
                <a:spcPts val="0"/>
              </a:spcBef>
              <a:buFont typeface="Arial" panose="020B0604020202020204" pitchFamily="34" charset="0"/>
              <a:buChar char="•"/>
            </a:pPr>
            <a:r>
              <a:rPr lang="en-US" sz="2800" dirty="0"/>
              <a:t>Monthly Newsletter</a:t>
            </a:r>
          </a:p>
          <a:p>
            <a:pPr marL="285750" indent="-285750">
              <a:spcBef>
                <a:spcPts val="0"/>
              </a:spcBef>
              <a:buFont typeface="Arial" panose="020B0604020202020204" pitchFamily="34" charset="0"/>
              <a:buChar char="•"/>
            </a:pPr>
            <a:r>
              <a:rPr lang="en-US" sz="2800" dirty="0"/>
              <a:t>Directors’ Updates emails</a:t>
            </a:r>
          </a:p>
          <a:p>
            <a:pPr marL="285750" indent="-285750">
              <a:spcBef>
                <a:spcPts val="0"/>
              </a:spcBef>
              <a:buFont typeface="Arial" panose="020B0604020202020204" pitchFamily="34" charset="0"/>
              <a:buChar char="•"/>
            </a:pPr>
            <a:r>
              <a:rPr lang="en-US" sz="2800" dirty="0"/>
              <a:t>Annual “Value Letter” for each member</a:t>
            </a:r>
          </a:p>
          <a:p>
            <a:pPr>
              <a:spcBef>
                <a:spcPts val="0"/>
              </a:spcBef>
            </a:pPr>
            <a:endParaRPr lang="en-US" sz="2800" dirty="0"/>
          </a:p>
          <a:p>
            <a:pPr marL="285750" indent="-285750">
              <a:spcBef>
                <a:spcPts val="0"/>
              </a:spcBef>
              <a:buFont typeface="Arial" panose="020B0604020202020204" pitchFamily="34" charset="0"/>
              <a:buChar char="•"/>
            </a:pPr>
            <a:r>
              <a:rPr lang="en-US" sz="2800" dirty="0"/>
              <a:t>Board / Committee / Task Force: minutes available</a:t>
            </a:r>
          </a:p>
          <a:p>
            <a:pPr marL="285750" indent="-285750">
              <a:spcBef>
                <a:spcPts val="0"/>
              </a:spcBef>
              <a:buFont typeface="Arial" panose="020B0604020202020204" pitchFamily="34" charset="0"/>
              <a:buChar char="•"/>
            </a:pPr>
            <a:r>
              <a:rPr lang="en-US" sz="2800" dirty="0"/>
              <a:t>CARLI Calendar: registration info listed ASAP</a:t>
            </a:r>
          </a:p>
          <a:p>
            <a:pPr marL="285750" indent="-285750">
              <a:spcBef>
                <a:spcPts val="0"/>
              </a:spcBef>
              <a:buFont typeface="Arial" panose="020B0604020202020204" pitchFamily="34" charset="0"/>
              <a:buChar char="•"/>
            </a:pPr>
            <a:r>
              <a:rPr lang="en-US" sz="2800" dirty="0"/>
              <a:t>System Status Updates on homepage</a:t>
            </a:r>
          </a:p>
          <a:p>
            <a:pPr marL="285750" indent="-285750">
              <a:spcBef>
                <a:spcPts val="0"/>
              </a:spcBef>
              <a:buFont typeface="Arial" panose="020B0604020202020204" pitchFamily="34" charset="0"/>
              <a:buChar char="•"/>
            </a:pPr>
            <a:r>
              <a:rPr lang="en-US" sz="2800" dirty="0"/>
              <a:t>ILDS satisfaction survey—every January</a:t>
            </a:r>
          </a:p>
          <a:p>
            <a:pPr marL="285750" indent="-285750">
              <a:spcBef>
                <a:spcPts val="0"/>
              </a:spcBef>
              <a:buFont typeface="Arial" panose="020B0604020202020204" pitchFamily="34" charset="0"/>
              <a:buChar char="•"/>
            </a:pPr>
            <a:endParaRPr lang="en-US" sz="2800" dirty="0"/>
          </a:p>
        </p:txBody>
      </p:sp>
      <p:sp>
        <p:nvSpPr>
          <p:cNvPr id="6" name="Title 2"/>
          <p:cNvSpPr>
            <a:spLocks noGrp="1"/>
          </p:cNvSpPr>
          <p:nvPr>
            <p:ph type="title"/>
          </p:nvPr>
        </p:nvSpPr>
        <p:spPr>
          <a:xfrm>
            <a:off x="230415" y="-94785"/>
            <a:ext cx="8229600" cy="602796"/>
          </a:xfrm>
        </p:spPr>
        <p:txBody>
          <a:bodyPr>
            <a:normAutofit/>
          </a:bodyPr>
          <a:lstStyle/>
          <a:p>
            <a:r>
              <a:rPr lang="en-US" dirty="0"/>
              <a:t>Communicating with you</a:t>
            </a:r>
          </a:p>
        </p:txBody>
      </p:sp>
    </p:spTree>
    <p:extLst>
      <p:ext uri="{BB962C8B-B14F-4D97-AF65-F5344CB8AC3E}">
        <p14:creationId xmlns:p14="http://schemas.microsoft.com/office/powerpoint/2010/main" val="3142405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188" y="-95250"/>
            <a:ext cx="8229600" cy="603250"/>
          </a:xfrm>
        </p:spPr>
        <p:txBody>
          <a:bodyPr rtlCol="0"/>
          <a:lstStyle/>
          <a:p>
            <a:pPr fontAlgn="auto">
              <a:spcAft>
                <a:spcPts val="0"/>
              </a:spcAft>
              <a:defRPr/>
            </a:pPr>
            <a:r>
              <a:rPr lang="en-US" dirty="0">
                <a:ea typeface="+mj-ea"/>
                <a:cs typeface="+mj-cs"/>
              </a:rPr>
              <a:t>We’d love to hear from you!</a:t>
            </a:r>
          </a:p>
        </p:txBody>
      </p:sp>
      <p:sp>
        <p:nvSpPr>
          <p:cNvPr id="3" name="Content Placeholder 2"/>
          <p:cNvSpPr>
            <a:spLocks noGrp="1"/>
          </p:cNvSpPr>
          <p:nvPr>
            <p:ph idx="1"/>
          </p:nvPr>
        </p:nvSpPr>
        <p:spPr>
          <a:xfrm>
            <a:off x="2506049" y="2213517"/>
            <a:ext cx="4131902" cy="2551791"/>
          </a:xfrm>
        </p:spPr>
        <p:txBody>
          <a:bodyPr/>
          <a:lstStyle/>
          <a:p>
            <a:pPr algn="ctr"/>
            <a:r>
              <a:rPr lang="en-US" sz="2400" b="1" dirty="0"/>
              <a:t>217-244-7593 or 866-904-5843</a:t>
            </a:r>
            <a:br>
              <a:rPr lang="en-US" sz="2400" b="1" dirty="0"/>
            </a:br>
            <a:r>
              <a:rPr lang="en-US" sz="2400" b="1" dirty="0">
                <a:hlinkClick r:id="rId3"/>
              </a:rPr>
              <a:t>support@carli.illinois.edu</a:t>
            </a:r>
            <a:br>
              <a:rPr lang="en-US" sz="2400" b="1" dirty="0"/>
            </a:br>
            <a:r>
              <a:rPr lang="en-US" sz="2400" b="1" dirty="0">
                <a:hlinkClick r:id="rId4"/>
              </a:rPr>
              <a:t>http://www.carli.illinois.edu</a:t>
            </a:r>
            <a:endParaRPr lang="en-US" sz="2400" b="1" dirty="0"/>
          </a:p>
          <a:p>
            <a:pPr algn="ctr"/>
            <a:endParaRPr lang="en-US" sz="2400" b="1" dirty="0"/>
          </a:p>
          <a:p>
            <a:pPr algn="ctr"/>
            <a:r>
              <a:rPr lang="en-US" sz="2400" b="1" dirty="0"/>
              <a:t>Anne Craig</a:t>
            </a:r>
            <a:br>
              <a:rPr lang="en-US" sz="2400" b="1" dirty="0"/>
            </a:br>
            <a:r>
              <a:rPr lang="en-US" sz="2400" b="1" dirty="0"/>
              <a:t>Senior Director</a:t>
            </a:r>
          </a:p>
          <a:p>
            <a:pPr algn="ctr"/>
            <a:r>
              <a:rPr lang="en-US" sz="2400" b="1" dirty="0"/>
              <a:t>217-300-0375</a:t>
            </a:r>
            <a:br>
              <a:rPr lang="en-US" sz="2400" b="1" dirty="0"/>
            </a:br>
            <a:r>
              <a:rPr lang="en-US" sz="2400" b="1" dirty="0">
                <a:hlinkClick r:id="rId5"/>
              </a:rPr>
              <a:t>abcraig@uillinois.edu</a:t>
            </a:r>
            <a:endParaRPr lang="en-US" sz="2400" b="1" dirty="0"/>
          </a:p>
          <a:p>
            <a:pPr algn="ctr"/>
            <a:endParaRPr lang="en-US" sz="2400" b="1"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0056" y="501861"/>
            <a:ext cx="5769864" cy="1124712"/>
          </a:xfrm>
          <a:prstGeom prst="rect">
            <a:avLst/>
          </a:prstGeom>
        </p:spPr>
      </p:pic>
    </p:spTree>
    <p:extLst>
      <p:ext uri="{BB962C8B-B14F-4D97-AF65-F5344CB8AC3E}">
        <p14:creationId xmlns:p14="http://schemas.microsoft.com/office/powerpoint/2010/main" val="1467600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Content Placeholder 2"/>
          <p:cNvSpPr>
            <a:spLocks noGrp="1"/>
          </p:cNvSpPr>
          <p:nvPr>
            <p:ph idx="1"/>
          </p:nvPr>
        </p:nvSpPr>
        <p:spPr>
          <a:xfrm>
            <a:off x="1" y="637953"/>
            <a:ext cx="5499494" cy="4636691"/>
          </a:xfrm>
        </p:spPr>
        <p:txBody>
          <a:bodyPr/>
          <a:lstStyle/>
          <a:p>
            <a:pPr algn="ctr"/>
            <a:r>
              <a:rPr lang="en-US" sz="3200" b="1" dirty="0"/>
              <a:t>128 member libraries</a:t>
            </a:r>
          </a:p>
          <a:p>
            <a:pPr algn="ctr"/>
            <a:endParaRPr lang="en-US" sz="3200" b="1" dirty="0"/>
          </a:p>
          <a:p>
            <a:r>
              <a:rPr lang="en-US" sz="2400" b="1" dirty="0"/>
              <a:t>Governing members: 		    128</a:t>
            </a:r>
          </a:p>
          <a:p>
            <a:pPr marL="925830" lvl="1" indent="-342900">
              <a:buFont typeface="Courier New" panose="02070309020205020404" pitchFamily="49" charset="0"/>
              <a:buChar char="o"/>
            </a:pPr>
            <a:r>
              <a:rPr lang="en-US" sz="1800" dirty="0"/>
              <a:t>Public universities: 				13</a:t>
            </a:r>
          </a:p>
          <a:p>
            <a:pPr marL="925830" lvl="1" indent="-342900">
              <a:buFont typeface="Courier New" panose="02070309020205020404" pitchFamily="49" charset="0"/>
              <a:buChar char="o"/>
            </a:pPr>
            <a:r>
              <a:rPr lang="en-US" sz="1800" dirty="0"/>
              <a:t>Community colleges: 			39</a:t>
            </a:r>
          </a:p>
          <a:p>
            <a:pPr marL="925830" lvl="1" indent="-342900">
              <a:buFont typeface="Courier New" panose="02070309020205020404" pitchFamily="49" charset="0"/>
              <a:buChar char="o"/>
            </a:pPr>
            <a:r>
              <a:rPr lang="en-US" sz="1800" dirty="0"/>
              <a:t>Private, research, and special:		76</a:t>
            </a:r>
          </a:p>
          <a:p>
            <a:pPr algn="ctr"/>
            <a:endParaRPr lang="en-US" sz="1600" b="1" dirty="0"/>
          </a:p>
          <a:p>
            <a:pPr algn="ctr"/>
            <a:r>
              <a:rPr lang="en-US" sz="3000" b="1" dirty="0"/>
              <a:t>CARLI member libraries serve 90% of Illinois higher education students, faculty and staff.</a:t>
            </a:r>
            <a:endParaRPr lang="en-US" sz="3000" b="1" dirty="0">
              <a:latin typeface="Times New Roman" charset="0"/>
            </a:endParaRPr>
          </a:p>
          <a:p>
            <a:r>
              <a:rPr lang="en-US" sz="2400" dirty="0"/>
              <a:t> </a:t>
            </a:r>
          </a:p>
        </p:txBody>
      </p:sp>
      <p:sp>
        <p:nvSpPr>
          <p:cNvPr id="2" name="Title 1"/>
          <p:cNvSpPr>
            <a:spLocks noGrp="1"/>
          </p:cNvSpPr>
          <p:nvPr>
            <p:ph type="title"/>
          </p:nvPr>
        </p:nvSpPr>
        <p:spPr>
          <a:xfrm>
            <a:off x="230188" y="-95250"/>
            <a:ext cx="8229600" cy="603250"/>
          </a:xfrm>
        </p:spPr>
        <p:txBody>
          <a:bodyPr rtlCol="0"/>
          <a:lstStyle/>
          <a:p>
            <a:pPr fontAlgn="auto">
              <a:spcAft>
                <a:spcPts val="0"/>
              </a:spcAft>
              <a:defRPr/>
            </a:pPr>
            <a:r>
              <a:rPr lang="en-US" dirty="0">
                <a:ea typeface="+mj-ea"/>
                <a:cs typeface="+mj-cs"/>
              </a:rPr>
              <a:t>CARLI by the numbers</a:t>
            </a:r>
          </a:p>
        </p:txBody>
      </p:sp>
      <p:pic>
        <p:nvPicPr>
          <p:cNvPr id="7" name="Picture 6"/>
          <p:cNvPicPr/>
          <p:nvPr/>
        </p:nvPicPr>
        <p:blipFill rotWithShape="1">
          <a:blip r:embed="rId3" cstate="print">
            <a:extLst>
              <a:ext uri="{28A0092B-C50C-407E-A947-70E740481C1C}">
                <a14:useLocalDpi xmlns:a14="http://schemas.microsoft.com/office/drawing/2010/main" val="0"/>
              </a:ext>
            </a:extLst>
          </a:blip>
          <a:srcRect l="32052" t="14424" r="41239" b="2844"/>
          <a:stretch/>
        </p:blipFill>
        <p:spPr bwMode="auto">
          <a:xfrm>
            <a:off x="5499495" y="556126"/>
            <a:ext cx="3474719" cy="57655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5106" r="81180" b="1"/>
          <a:stretch/>
        </p:blipFill>
        <p:spPr>
          <a:xfrm>
            <a:off x="2183583" y="5274644"/>
            <a:ext cx="1099984" cy="1188999"/>
          </a:xfrm>
          <a:prstGeom prst="rect">
            <a:avLst/>
          </a:prstGeom>
        </p:spPr>
      </p:pic>
    </p:spTree>
    <p:extLst>
      <p:ext uri="{BB962C8B-B14F-4D97-AF65-F5344CB8AC3E}">
        <p14:creationId xmlns:p14="http://schemas.microsoft.com/office/powerpoint/2010/main" val="67485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9CEDF1-AA1B-47E9-8B98-DF39E78746FD}"/>
              </a:ext>
            </a:extLst>
          </p:cNvPr>
          <p:cNvSpPr>
            <a:spLocks noGrp="1"/>
          </p:cNvSpPr>
          <p:nvPr>
            <p:ph type="title"/>
          </p:nvPr>
        </p:nvSpPr>
        <p:spPr>
          <a:xfrm>
            <a:off x="230414" y="-94785"/>
            <a:ext cx="8913585" cy="602796"/>
          </a:xfrm>
        </p:spPr>
        <p:txBody>
          <a:bodyPr>
            <a:normAutofit/>
          </a:bodyPr>
          <a:lstStyle/>
          <a:p>
            <a:r>
              <a:rPr lang="en-US" sz="2000" b="1" dirty="0"/>
              <a:t>Mission and Values</a:t>
            </a:r>
          </a:p>
        </p:txBody>
      </p:sp>
      <p:sp>
        <p:nvSpPr>
          <p:cNvPr id="7" name="TextBox 6">
            <a:extLst>
              <a:ext uri="{FF2B5EF4-FFF2-40B4-BE49-F238E27FC236}">
                <a16:creationId xmlns:a16="http://schemas.microsoft.com/office/drawing/2014/main" id="{8D4F64B2-EEF0-45E0-A62B-8253167FEC52}"/>
              </a:ext>
            </a:extLst>
          </p:cNvPr>
          <p:cNvSpPr txBox="1"/>
          <p:nvPr/>
        </p:nvSpPr>
        <p:spPr>
          <a:xfrm>
            <a:off x="230414" y="508011"/>
            <a:ext cx="8683172" cy="5909310"/>
          </a:xfrm>
          <a:prstGeom prst="rect">
            <a:avLst/>
          </a:prstGeom>
          <a:noFill/>
        </p:spPr>
        <p:txBody>
          <a:bodyPr wrap="square">
            <a:spAutoFit/>
          </a:bodyPr>
          <a:lstStyle/>
          <a:p>
            <a:r>
              <a:rPr lang="en-US" b="1" dirty="0">
                <a:solidFill>
                  <a:schemeClr val="accent3">
                    <a:lumMod val="60000"/>
                    <a:lumOff val="40000"/>
                  </a:schemeClr>
                </a:solidFill>
              </a:rPr>
              <a:t>CARLI Mission </a:t>
            </a:r>
          </a:p>
          <a:p>
            <a:endParaRPr lang="en-US" b="1" dirty="0"/>
          </a:p>
          <a:p>
            <a:r>
              <a:rPr lang="en-US" dirty="0"/>
              <a:t>We empower our academic and research libraries to build and sustain an accessible, diverse, and responsive knowledge environment that promotes excellence and innovation in teaching, learning, and research. CARLI adds value for all member libraries by sharing costs, collections, expertise, programs, products, and services. </a:t>
            </a:r>
          </a:p>
          <a:p>
            <a:endParaRPr lang="en-US" b="1" dirty="0"/>
          </a:p>
          <a:p>
            <a:endParaRPr lang="en-US" b="1" dirty="0"/>
          </a:p>
          <a:p>
            <a:endParaRPr lang="en-US" b="1" dirty="0"/>
          </a:p>
          <a:p>
            <a:r>
              <a:rPr lang="en-US" b="1" dirty="0">
                <a:solidFill>
                  <a:schemeClr val="accent3">
                    <a:lumMod val="60000"/>
                    <a:lumOff val="40000"/>
                  </a:schemeClr>
                </a:solidFill>
              </a:rPr>
              <a:t>CARLI Statement of Values </a:t>
            </a:r>
          </a:p>
          <a:p>
            <a:endParaRPr lang="en-US" b="1" dirty="0"/>
          </a:p>
          <a:p>
            <a:r>
              <a:rPr lang="en-US" b="1" dirty="0"/>
              <a:t>We are committed to:</a:t>
            </a:r>
          </a:p>
          <a:p>
            <a:pPr marL="285750" indent="-285750">
              <a:buFont typeface="Arial" panose="020B0604020202020204" pitchFamily="34" charset="0"/>
              <a:buChar char="•"/>
            </a:pPr>
            <a:r>
              <a:rPr lang="en-US" dirty="0"/>
              <a:t>Diversity, equity, inclusion, and accessibility </a:t>
            </a:r>
          </a:p>
          <a:p>
            <a:pPr marL="285750" indent="-285750">
              <a:buFont typeface="Arial" panose="020B0604020202020204" pitchFamily="34" charset="0"/>
              <a:buChar char="•"/>
            </a:pPr>
            <a:r>
              <a:rPr lang="en-US" dirty="0"/>
              <a:t>Intellectual freedom, privacy, and open access to information resources </a:t>
            </a:r>
          </a:p>
          <a:p>
            <a:pPr marL="285750" indent="-285750">
              <a:buFont typeface="Arial" panose="020B0604020202020204" pitchFamily="34" charset="0"/>
              <a:buChar char="•"/>
            </a:pPr>
            <a:r>
              <a:rPr lang="en-US" dirty="0"/>
              <a:t>Careful stewardship of all CARLI resources </a:t>
            </a:r>
          </a:p>
          <a:p>
            <a:pPr marL="285750" indent="-285750">
              <a:buFont typeface="Arial" panose="020B0604020202020204" pitchFamily="34" charset="0"/>
              <a:buChar char="•"/>
            </a:pPr>
            <a:r>
              <a:rPr lang="en-US" dirty="0"/>
              <a:t>Advocacy for academic and research libraries at the local, state, regional and national levels </a:t>
            </a:r>
          </a:p>
          <a:p>
            <a:pPr marL="285750" indent="-285750">
              <a:buFont typeface="Arial" panose="020B0604020202020204" pitchFamily="34" charset="0"/>
              <a:buChar char="•"/>
            </a:pPr>
            <a:r>
              <a:rPr lang="en-US" dirty="0"/>
              <a:t>Supporting cooperation and engagement among academic and research libraries </a:t>
            </a:r>
          </a:p>
          <a:p>
            <a:pPr marL="285750" indent="-285750">
              <a:buFont typeface="Arial" panose="020B0604020202020204" pitchFamily="34" charset="0"/>
              <a:buChar char="•"/>
            </a:pPr>
            <a:r>
              <a:rPr lang="en-US" dirty="0"/>
              <a:t>Being responsive to member needs </a:t>
            </a:r>
          </a:p>
          <a:p>
            <a:pPr marL="285750" indent="-285750">
              <a:buFont typeface="Arial" panose="020B0604020202020204" pitchFamily="34" charset="0"/>
              <a:buChar char="•"/>
            </a:pPr>
            <a:r>
              <a:rPr lang="en-US" dirty="0"/>
              <a:t>Identifying and implementing collaborative solutions to shared challenges and reducing barriers </a:t>
            </a:r>
          </a:p>
        </p:txBody>
      </p:sp>
    </p:spTree>
    <p:extLst>
      <p:ext uri="{BB962C8B-B14F-4D97-AF65-F5344CB8AC3E}">
        <p14:creationId xmlns:p14="http://schemas.microsoft.com/office/powerpoint/2010/main" val="3302672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3413" y="1203158"/>
            <a:ext cx="8855833" cy="5255394"/>
          </a:xfrm>
        </p:spPr>
        <p:txBody>
          <a:bodyPr/>
          <a:lstStyle/>
          <a:p>
            <a:r>
              <a:rPr lang="en-US" sz="2400" b="1" dirty="0"/>
              <a:t>CARLI is a unit </a:t>
            </a:r>
            <a:r>
              <a:rPr lang="en-US" sz="2400" dirty="0"/>
              <a:t>of the University of Illinois System Offices under Executive Vice President and Vice President for Academic Affairs, </a:t>
            </a:r>
            <a:br>
              <a:rPr lang="en-US" sz="2400" dirty="0"/>
            </a:br>
            <a:r>
              <a:rPr lang="en-US" sz="2400" dirty="0"/>
              <a:t>Dr. Nicholas Jones</a:t>
            </a:r>
          </a:p>
          <a:p>
            <a:pPr marL="342900" indent="-342900">
              <a:buFont typeface="Arial" panose="020B0604020202020204" pitchFamily="34" charset="0"/>
              <a:buChar char="•"/>
            </a:pPr>
            <a:r>
              <a:rPr lang="en-US" sz="2400" dirty="0"/>
              <a:t>CARLI employees are University of Illinois System employees</a:t>
            </a:r>
          </a:p>
          <a:p>
            <a:pPr marL="342900" indent="-342900">
              <a:buFont typeface="Arial" panose="020B0604020202020204" pitchFamily="34" charset="0"/>
              <a:buChar char="•"/>
            </a:pPr>
            <a:r>
              <a:rPr lang="en-US" sz="2400" dirty="0"/>
              <a:t>University of Illinois System Offices provides:</a:t>
            </a:r>
          </a:p>
          <a:p>
            <a:pPr marL="1085850" lvl="1" indent="-342900">
              <a:buFont typeface="Arial" panose="020B0604020202020204" pitchFamily="34" charset="0"/>
              <a:buChar char="•"/>
            </a:pPr>
            <a:r>
              <a:rPr lang="en-US" sz="1800" dirty="0"/>
              <a:t>Staff salaries, benefits</a:t>
            </a:r>
          </a:p>
          <a:p>
            <a:pPr marL="1085850" lvl="1" indent="-342900">
              <a:buFont typeface="Arial" panose="020B0604020202020204" pitchFamily="34" charset="0"/>
              <a:buChar char="•"/>
            </a:pPr>
            <a:r>
              <a:rPr lang="en-US" sz="1800" dirty="0"/>
              <a:t>HR and legal counsel support</a:t>
            </a:r>
          </a:p>
          <a:p>
            <a:pPr marL="1085850" lvl="1" indent="-342900">
              <a:buFont typeface="Arial" panose="020B0604020202020204" pitchFamily="34" charset="0"/>
              <a:buChar char="•"/>
            </a:pPr>
            <a:r>
              <a:rPr lang="en-US" sz="1800" dirty="0"/>
              <a:t>Purchasing, licensing and contracting support</a:t>
            </a:r>
          </a:p>
          <a:p>
            <a:pPr marL="1085850" lvl="1" indent="-342900">
              <a:buFont typeface="Arial" panose="020B0604020202020204" pitchFamily="34" charset="0"/>
              <a:buChar char="•"/>
            </a:pPr>
            <a:r>
              <a:rPr lang="en-US" sz="1800" dirty="0"/>
              <a:t>Desktop computer support and network services</a:t>
            </a:r>
          </a:p>
          <a:p>
            <a:pPr marL="342900" indent="-342900">
              <a:buFont typeface="Arial" panose="020B0604020202020204" pitchFamily="34" charset="0"/>
              <a:buChar char="•"/>
            </a:pPr>
            <a:r>
              <a:rPr lang="en-US" sz="2400" dirty="0"/>
              <a:t>CARLI is bound by the rules and regulations of the University </a:t>
            </a:r>
            <a:br>
              <a:rPr lang="en-US" sz="2400" dirty="0"/>
            </a:br>
            <a:r>
              <a:rPr lang="en-US" sz="2400" dirty="0"/>
              <a:t>as a state funded institution</a:t>
            </a:r>
          </a:p>
          <a:p>
            <a:pPr marL="1085850" lvl="1" indent="-342900">
              <a:buFont typeface="Arial" panose="020B0604020202020204" pitchFamily="34" charset="0"/>
              <a:buChar char="•"/>
            </a:pPr>
            <a:r>
              <a:rPr lang="en-US" sz="1800" dirty="0"/>
              <a:t>Purchasing, procurement and auditing</a:t>
            </a:r>
          </a:p>
          <a:p>
            <a:pPr marL="1085850" lvl="1" indent="-342900">
              <a:buFont typeface="Arial" panose="020B0604020202020204" pitchFamily="34" charset="0"/>
              <a:buChar char="•"/>
            </a:pPr>
            <a:r>
              <a:rPr lang="en-US" sz="1800" dirty="0"/>
              <a:t>Competitive bidding</a:t>
            </a:r>
          </a:p>
          <a:p>
            <a:pPr marL="1085850" lvl="1" indent="-342900">
              <a:buFont typeface="Arial" panose="020B0604020202020204" pitchFamily="34" charset="0"/>
              <a:buChar char="•"/>
            </a:pPr>
            <a:r>
              <a:rPr lang="en-US" sz="1800" dirty="0"/>
              <a:t>Recruitment and personnel policies</a:t>
            </a:r>
          </a:p>
        </p:txBody>
      </p:sp>
      <p:sp>
        <p:nvSpPr>
          <p:cNvPr id="3" name="Title 2"/>
          <p:cNvSpPr>
            <a:spLocks noGrp="1"/>
          </p:cNvSpPr>
          <p:nvPr>
            <p:ph type="title"/>
          </p:nvPr>
        </p:nvSpPr>
        <p:spPr/>
        <p:txBody>
          <a:bodyPr/>
          <a:lstStyle/>
          <a:p>
            <a:r>
              <a:rPr lang="en-US" dirty="0"/>
              <a:t>Carli’s relationship with university of Illinois System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8257" y="505883"/>
            <a:ext cx="4173915" cy="575051"/>
          </a:xfrm>
          <a:prstGeom prst="rect">
            <a:avLst/>
          </a:prstGeom>
        </p:spPr>
      </p:pic>
    </p:spTree>
    <p:extLst>
      <p:ext uri="{BB962C8B-B14F-4D97-AF65-F5344CB8AC3E}">
        <p14:creationId xmlns:p14="http://schemas.microsoft.com/office/powerpoint/2010/main" val="1684413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 y="508010"/>
            <a:ext cx="5517930" cy="5850749"/>
          </a:xfrm>
        </p:spPr>
        <p:txBody>
          <a:bodyPr/>
          <a:lstStyle/>
          <a:p>
            <a:r>
              <a:rPr lang="en-US" sz="1600" dirty="0"/>
              <a:t>As a unit of the University of Illinois System Offices, the Consortium of Academic and Research Libraries in Illinois (CARLI), asserts that it is a vibrant and outstanding example of public good, scalable solutions, and a model for leveraging the full resources of the University, as aspired to in the University’s 2016-2026 Framework, cited below:</a:t>
            </a:r>
          </a:p>
          <a:p>
            <a:endParaRPr lang="en-US" sz="1600" dirty="0"/>
          </a:p>
          <a:p>
            <a:pPr marL="457200" lvl="1" indent="0">
              <a:buNone/>
            </a:pPr>
            <a:r>
              <a:rPr lang="en-US" sz="1600" dirty="0"/>
              <a:t>“The University of Illinois System reaffirms the central role that education and higher education in particular can play in </a:t>
            </a:r>
            <a:r>
              <a:rPr lang="en-US" sz="1600" b="1" i="1" dirty="0"/>
              <a:t>promoting the public good for the entire State of Illinois </a:t>
            </a:r>
            <a:r>
              <a:rPr lang="en-US" sz="1600" dirty="0"/>
              <a:t>and beyond.</a:t>
            </a:r>
          </a:p>
          <a:p>
            <a:pPr marL="457200" lvl="1" indent="0">
              <a:buNone/>
            </a:pPr>
            <a:r>
              <a:rPr lang="en-US" sz="1600" dirty="0"/>
              <a:t>“This framework is designed to unleash the collective potential of our institutions and our geography, creating an array of reforms and </a:t>
            </a:r>
            <a:r>
              <a:rPr lang="en-US" sz="1600" b="1" i="1" dirty="0"/>
              <a:t>solutions that are scalabl</a:t>
            </a:r>
            <a:r>
              <a:rPr lang="en-US" sz="1600" b="1" dirty="0"/>
              <a:t>e </a:t>
            </a:r>
            <a:r>
              <a:rPr lang="en-US" sz="1600" dirty="0"/>
              <a:t>and replicable elsewhere…”</a:t>
            </a:r>
          </a:p>
          <a:p>
            <a:pPr marL="457200" lvl="1" indent="0">
              <a:buNone/>
            </a:pPr>
            <a:r>
              <a:rPr lang="en-US" sz="1600" dirty="0"/>
              <a:t>		-Introduction</a:t>
            </a:r>
          </a:p>
          <a:p>
            <a:pPr marL="457200" lvl="1" indent="0">
              <a:buNone/>
            </a:pPr>
            <a:r>
              <a:rPr lang="en-US" sz="1600" dirty="0"/>
              <a:t>“</a:t>
            </a:r>
            <a:r>
              <a:rPr lang="en-US" sz="1600" b="1" i="1" dirty="0"/>
              <a:t>Develop information and tools that make the full resources of the University </a:t>
            </a:r>
            <a:r>
              <a:rPr lang="en-US" sz="1600" dirty="0"/>
              <a:t>(e.g., courses, research opportunities, service-learning experiences, information and data) </a:t>
            </a:r>
            <a:r>
              <a:rPr lang="en-US" sz="1600" b="1" i="1" dirty="0"/>
              <a:t>accessible to students </a:t>
            </a:r>
            <a:r>
              <a:rPr lang="en-US" sz="1600" dirty="0"/>
              <a:t>so that we become a next-generation model for the distributed public university system.”</a:t>
            </a:r>
          </a:p>
          <a:p>
            <a:pPr marL="457200" lvl="1" indent="0">
              <a:buNone/>
            </a:pPr>
            <a:r>
              <a:rPr lang="en-US" sz="1600" dirty="0"/>
              <a:t>		-Pillar I.1.</a:t>
            </a:r>
          </a:p>
          <a:p>
            <a:endParaRPr lang="en-US" sz="1600" dirty="0"/>
          </a:p>
        </p:txBody>
      </p:sp>
      <p:sp>
        <p:nvSpPr>
          <p:cNvPr id="3" name="Title 2"/>
          <p:cNvSpPr>
            <a:spLocks noGrp="1"/>
          </p:cNvSpPr>
          <p:nvPr>
            <p:ph type="title"/>
          </p:nvPr>
        </p:nvSpPr>
        <p:spPr/>
        <p:txBody>
          <a:bodyPr/>
          <a:lstStyle/>
          <a:p>
            <a:r>
              <a:rPr lang="en-US" dirty="0"/>
              <a:t>CARLI and the University’s strategic Framework</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8070" y="1256567"/>
            <a:ext cx="3364173" cy="435363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261592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CARLI’s Host Institution Agreement, Dec. 2017 </a:t>
            </a:r>
          </a:p>
        </p:txBody>
      </p:sp>
      <p:pic>
        <p:nvPicPr>
          <p:cNvPr id="4" name="Picture 3"/>
          <p:cNvPicPr>
            <a:picLocks noChangeAspect="1"/>
          </p:cNvPicPr>
          <p:nvPr/>
        </p:nvPicPr>
        <p:blipFill rotWithShape="1">
          <a:blip r:embed="rId3"/>
          <a:srcRect l="22421" t="33372" r="24632"/>
          <a:stretch/>
        </p:blipFill>
        <p:spPr>
          <a:xfrm>
            <a:off x="228437" y="514506"/>
            <a:ext cx="8687126" cy="583027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5899237"/>
      </p:ext>
    </p:extLst>
  </p:cSld>
  <p:clrMapOvr>
    <a:masterClrMapping/>
  </p:clrMapOvr>
</p:sld>
</file>

<file path=ppt/theme/theme1.xml><?xml version="1.0" encoding="utf-8"?>
<a:theme xmlns:a="http://schemas.openxmlformats.org/drawingml/2006/main" name="Presentation11">
  <a:themeElements>
    <a:clrScheme name="CARLI colors 1">
      <a:dk1>
        <a:srgbClr val="592C5F"/>
      </a:dk1>
      <a:lt1>
        <a:sysClr val="window" lastClr="FFFFFF"/>
      </a:lt1>
      <a:dk2>
        <a:srgbClr val="493842"/>
      </a:dk2>
      <a:lt2>
        <a:srgbClr val="FFFFFF"/>
      </a:lt2>
      <a:accent1>
        <a:srgbClr val="592C5F"/>
      </a:accent1>
      <a:accent2>
        <a:srgbClr val="0996A9"/>
      </a:accent2>
      <a:accent3>
        <a:srgbClr val="0033A0"/>
      </a:accent3>
      <a:accent4>
        <a:srgbClr val="712177"/>
      </a:accent4>
      <a:accent5>
        <a:srgbClr val="7E8034"/>
      </a:accent5>
      <a:accent6>
        <a:srgbClr val="006647"/>
      </a:accent6>
      <a:hlink>
        <a:srgbClr val="0996A9"/>
      </a:hlink>
      <a:folHlink>
        <a:srgbClr val="71217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Presentation11.potx</Template>
  <TotalTime>11028</TotalTime>
  <Words>2855</Words>
  <Application>Microsoft Macintosh PowerPoint</Application>
  <PresentationFormat>On-screen Show (4:3)</PresentationFormat>
  <Paragraphs>450</Paragraphs>
  <Slides>44</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Arial Narrow</vt:lpstr>
      <vt:lpstr>Calibri</vt:lpstr>
      <vt:lpstr>Cambria</vt:lpstr>
      <vt:lpstr>Courier New</vt:lpstr>
      <vt:lpstr>Symbol</vt:lpstr>
      <vt:lpstr>Times New Roman</vt:lpstr>
      <vt:lpstr>Presentation11</vt:lpstr>
      <vt:lpstr>New directors’ Welcome</vt:lpstr>
      <vt:lpstr>Office of the Executive Vice President/VP for Academic Affairs</vt:lpstr>
      <vt:lpstr>Introduce yourself!</vt:lpstr>
      <vt:lpstr>PowerPoint Presentation</vt:lpstr>
      <vt:lpstr>CARLI by the numbers</vt:lpstr>
      <vt:lpstr>Mission and Values</vt:lpstr>
      <vt:lpstr>Carli’s relationship with university of Illinois System</vt:lpstr>
      <vt:lpstr>CARLI and the University’s strategic Framework</vt:lpstr>
      <vt:lpstr>CARLI’s Host Institution Agreement, Dec. 2017 </vt:lpstr>
      <vt:lpstr>CARLI’s BYLAWS</vt:lpstr>
      <vt:lpstr>CARLI Committees</vt:lpstr>
      <vt:lpstr>CARLI Office: 26 FTE </vt:lpstr>
      <vt:lpstr>Our members tell us…</vt:lpstr>
      <vt:lpstr>Membership in a nutshell</vt:lpstr>
      <vt:lpstr>Where to find your fees/assessments</vt:lpstr>
      <vt:lpstr>FY19 board action on reserve fund</vt:lpstr>
      <vt:lpstr>CARLI Revenue sources FY23</vt:lpstr>
      <vt:lpstr>CARLI State Funding Allocations FY12-Fy22</vt:lpstr>
      <vt:lpstr>Value of carli to member libraries: an overview</vt:lpstr>
      <vt:lpstr>PowerPoint Presentation</vt:lpstr>
      <vt:lpstr>PowerPoint Presentation</vt:lpstr>
      <vt:lpstr>Major accomplishments FY23</vt:lpstr>
      <vt:lpstr>Other significant accomplishments</vt:lpstr>
      <vt:lpstr>Carli services</vt:lpstr>
      <vt:lpstr>Centralized Automated Systems</vt:lpstr>
      <vt:lpstr>i-Share</vt:lpstr>
      <vt:lpstr>I-Share</vt:lpstr>
      <vt:lpstr>CARLI Digital Collections</vt:lpstr>
      <vt:lpstr>Illinois digital Heritage Hub (IDHH)</vt:lpstr>
      <vt:lpstr>PowerPoint Presentation</vt:lpstr>
      <vt:lpstr>E-Resources</vt:lpstr>
      <vt:lpstr>PowerPoint Presentation</vt:lpstr>
      <vt:lpstr>All Governing Member Libraries at No cost, FY23</vt:lpstr>
      <vt:lpstr>CARLI e-resources Brokering webinar</vt:lpstr>
      <vt:lpstr>Collection Development</vt:lpstr>
      <vt:lpstr>Ebook project: Benefits of the program</vt:lpstr>
      <vt:lpstr>Training and professional Development</vt:lpstr>
      <vt:lpstr>Professional development alliance</vt:lpstr>
      <vt:lpstr>Grant-funded activities</vt:lpstr>
      <vt:lpstr>OPEN TEXTBOOKS PILOT GRANT</vt:lpstr>
      <vt:lpstr>HIGH-LEVEL OUTCOMES OF ILLINOIS SCOERs</vt:lpstr>
      <vt:lpstr>PowerPoint Presentation</vt:lpstr>
      <vt:lpstr>Communicating with you</vt:lpstr>
      <vt:lpstr>We’d love to hear from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Haley Ahlers</dc:creator>
  <cp:lastModifiedBy>Chambers, Margaret</cp:lastModifiedBy>
  <cp:revision>337</cp:revision>
  <cp:lastPrinted>2018-02-19T15:01:14Z</cp:lastPrinted>
  <dcterms:created xsi:type="dcterms:W3CDTF">2015-11-10T17:47:17Z</dcterms:created>
  <dcterms:modified xsi:type="dcterms:W3CDTF">2023-05-24T15:04:54Z</dcterms:modified>
</cp:coreProperties>
</file>